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theme/themeOverride13.xml" ContentType="application/vnd.openxmlformats-officedocument.themeOverride+xml"/>
  <Override PartName="/ppt/charts/chart14.xml" ContentType="application/vnd.openxmlformats-officedocument.drawingml.chart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6"/>
  </p:notesMasterIdLst>
  <p:sldIdLst>
    <p:sldId id="256" r:id="rId5"/>
    <p:sldId id="326" r:id="rId6"/>
    <p:sldId id="408" r:id="rId7"/>
    <p:sldId id="370" r:id="rId8"/>
    <p:sldId id="467" r:id="rId9"/>
    <p:sldId id="275" r:id="rId10"/>
    <p:sldId id="289" r:id="rId11"/>
    <p:sldId id="290" r:id="rId12"/>
    <p:sldId id="291" r:id="rId13"/>
    <p:sldId id="292" r:id="rId14"/>
    <p:sldId id="293" r:id="rId15"/>
    <p:sldId id="295" r:id="rId16"/>
    <p:sldId id="294" r:id="rId17"/>
    <p:sldId id="415" r:id="rId18"/>
    <p:sldId id="416" r:id="rId19"/>
    <p:sldId id="417" r:id="rId20"/>
    <p:sldId id="418" r:id="rId21"/>
    <p:sldId id="419" r:id="rId22"/>
    <p:sldId id="259" r:id="rId23"/>
    <p:sldId id="398" r:id="rId24"/>
    <p:sldId id="375" r:id="rId25"/>
    <p:sldId id="376" r:id="rId26"/>
    <p:sldId id="335" r:id="rId27"/>
    <p:sldId id="468" r:id="rId28"/>
    <p:sldId id="420" r:id="rId29"/>
    <p:sldId id="336" r:id="rId30"/>
    <p:sldId id="337" r:id="rId31"/>
    <p:sldId id="463" r:id="rId32"/>
    <p:sldId id="464" r:id="rId33"/>
    <p:sldId id="451" r:id="rId34"/>
    <p:sldId id="271" r:id="rId35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19" autoAdjust="0"/>
    <p:restoredTop sz="96247" autoAdjust="0"/>
  </p:normalViewPr>
  <p:slideViewPr>
    <p:cSldViewPr snapToGrid="0">
      <p:cViewPr varScale="1">
        <p:scale>
          <a:sx n="82" d="100"/>
          <a:sy n="82" d="100"/>
        </p:scale>
        <p:origin x="638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heme" Target="theme/theme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4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12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3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798-4705-8716-A934795CA0CE}"/>
              </c:ext>
            </c:extLst>
          </c:dPt>
          <c:dPt>
            <c:idx val="1"/>
            <c:bubble3D val="0"/>
            <c:spPr>
              <a:solidFill>
                <a:srgbClr val="ED7D31">
                  <a:lumMod val="75000"/>
                </a:srgb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798-4705-8716-A934795CA0CE}"/>
              </c:ext>
            </c:extLst>
          </c:dPt>
          <c:dPt>
            <c:idx val="2"/>
            <c:bubble3D val="0"/>
            <c:spPr>
              <a:solidFill>
                <a:srgbClr val="2F5333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798-4705-8716-A934795CA0CE}"/>
              </c:ext>
            </c:extLst>
          </c:dPt>
          <c:dLbls>
            <c:dLbl>
              <c:idx val="0"/>
              <c:layout>
                <c:manualLayout>
                  <c:x val="-0.15105854359285908"/>
                  <c:y val="5.9310390271111776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798-4705-8716-A934795CA0CE}"/>
                </c:ext>
              </c:extLst>
            </c:dLbl>
            <c:dLbl>
              <c:idx val="1"/>
              <c:layout>
                <c:manualLayout>
                  <c:x val="-1.8754822109299876E-2"/>
                  <c:y val="-8.0139104969342026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B798-4705-8716-A934795CA0CE}"/>
                </c:ext>
              </c:extLst>
            </c:dLbl>
            <c:dLbl>
              <c:idx val="2"/>
              <c:layout>
                <c:manualLayout>
                  <c:x val="0.16185749814895678"/>
                  <c:y val="5.4587539765727E-2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B798-4705-8716-A934795CA0CE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23-24'!$O$147:$O$149</c:f>
              <c:numCache>
                <c:formatCode>0.000%</c:formatCode>
                <c:ptCount val="3"/>
                <c:pt idx="0">
                  <c:v>0.3693951728293724</c:v>
                </c:pt>
                <c:pt idx="1">
                  <c:v>0.25560078135313158</c:v>
                </c:pt>
                <c:pt idx="2">
                  <c:v>0.37500404581749597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98-4705-8716-A934795CA0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261776488465242E-2"/>
          <c:y val="3.6781605390884202E-2"/>
          <c:w val="0.90643997789749953"/>
          <c:h val="0.8080139399854455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23-24'!$G$146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23-24'!$G$147:$G$154</c:f>
              <c:numCache>
                <c:formatCode>0.0%</c:formatCode>
                <c:ptCount val="8"/>
                <c:pt idx="0">
                  <c:v>0.73795052009010209</c:v>
                </c:pt>
                <c:pt idx="1">
                  <c:v>0.85505220604308763</c:v>
                </c:pt>
                <c:pt idx="2">
                  <c:v>0.55700361809732402</c:v>
                </c:pt>
                <c:pt idx="3">
                  <c:v>0.37114605701301212</c:v>
                </c:pt>
                <c:pt idx="4">
                  <c:v>0.2813160687836409</c:v>
                </c:pt>
                <c:pt idx="5">
                  <c:v>0.13939345507532605</c:v>
                </c:pt>
                <c:pt idx="6">
                  <c:v>0.18641445438798993</c:v>
                </c:pt>
                <c:pt idx="7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75-4D98-9035-62EFFE281176}"/>
            </c:ext>
          </c:extLst>
        </c:ser>
        <c:ser>
          <c:idx val="1"/>
          <c:order val="1"/>
          <c:tx>
            <c:strRef>
              <c:f>'Milho 23-24'!$H$146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23-24'!$H$147:$H$154</c:f>
              <c:numCache>
                <c:formatCode>0.0%</c:formatCode>
                <c:ptCount val="8"/>
                <c:pt idx="0">
                  <c:v>0.12685405461901922</c:v>
                </c:pt>
                <c:pt idx="1">
                  <c:v>9.4718975850162923E-2</c:v>
                </c:pt>
                <c:pt idx="2">
                  <c:v>0.13181298742509442</c:v>
                </c:pt>
                <c:pt idx="3">
                  <c:v>0.27502242338587929</c:v>
                </c:pt>
                <c:pt idx="4">
                  <c:v>0.20000000000000004</c:v>
                </c:pt>
                <c:pt idx="5">
                  <c:v>0.27081396326526164</c:v>
                </c:pt>
                <c:pt idx="6">
                  <c:v>0.43316611000063293</c:v>
                </c:pt>
                <c:pt idx="7">
                  <c:v>0.34785117855768133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875-4D98-9035-62EFFE281176}"/>
            </c:ext>
          </c:extLst>
        </c:ser>
        <c:ser>
          <c:idx val="2"/>
          <c:order val="2"/>
          <c:tx>
            <c:strRef>
              <c:f>'Milho 23-24'!$I$146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2"/>
              <c:layout>
                <c:manualLayout>
                  <c:x val="-6.4326742272101015E-17"/>
                  <c:y val="-1.48560773639001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875-4D98-9035-62EFFE281176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875-4D98-9035-62EFFE28117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23-24'!$I$147:$I$154</c:f>
              <c:numCache>
                <c:formatCode>0.0%</c:formatCode>
                <c:ptCount val="8"/>
                <c:pt idx="0">
                  <c:v>0.13519542529087886</c:v>
                </c:pt>
                <c:pt idx="1">
                  <c:v>5.022881810674943E-2</c:v>
                </c:pt>
                <c:pt idx="2">
                  <c:v>0.31118339447758153</c:v>
                </c:pt>
                <c:pt idx="3">
                  <c:v>0.35383151960110854</c:v>
                </c:pt>
                <c:pt idx="4">
                  <c:v>0.51868393121635914</c:v>
                </c:pt>
                <c:pt idx="5">
                  <c:v>0.58979258165941217</c:v>
                </c:pt>
                <c:pt idx="6">
                  <c:v>0.38041943561137709</c:v>
                </c:pt>
                <c:pt idx="7">
                  <c:v>0.4609598286291588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875-4D98-9035-62EFFE281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DD8-47F8-B4EB-523243D8517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DD8-47F8-B4EB-523243D8517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DD8-47F8-B4EB-523243D8517B}"/>
              </c:ext>
            </c:extLst>
          </c:dPt>
          <c:dLbls>
            <c:dLbl>
              <c:idx val="0"/>
              <c:layout>
                <c:manualLayout>
                  <c:x val="5.2836209112767742E-2"/>
                  <c:y val="5.3141922908862384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D8-47F8-B4EB-523243D8517B}"/>
                </c:ext>
              </c:extLst>
            </c:dLbl>
            <c:dLbl>
              <c:idx val="1"/>
              <c:layout>
                <c:manualLayout>
                  <c:x val="3.5507936747974859E-2"/>
                  <c:y val="-2.1892403644260754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D8-47F8-B4EB-523243D8517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DD8-47F8-B4EB-523243D8517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23-24'!$J$4:$J$6</c:f>
              <c:numCache>
                <c:formatCode>0%</c:formatCode>
                <c:ptCount val="3"/>
                <c:pt idx="0">
                  <c:v>0.13519542529087886</c:v>
                </c:pt>
                <c:pt idx="1">
                  <c:v>0.12685405461901922</c:v>
                </c:pt>
                <c:pt idx="2">
                  <c:v>0.73795052009010209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DD8-47F8-B4EB-523243D85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71B-49B1-994E-85DF558A7CE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71B-49B1-994E-85DF558A7CE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71B-49B1-994E-85DF558A7CE8}"/>
              </c:ext>
            </c:extLst>
          </c:dPt>
          <c:dLbls>
            <c:dLbl>
              <c:idx val="0"/>
              <c:layout>
                <c:manualLayout>
                  <c:x val="6.174926841691851E-2"/>
                  <c:y val="-1.880581784999738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971B-49B1-994E-85DF558A7CE8}"/>
                </c:ext>
              </c:extLst>
            </c:dLbl>
            <c:dLbl>
              <c:idx val="1"/>
              <c:layout>
                <c:manualLayout>
                  <c:x val="3.4091960718306787E-2"/>
                  <c:y val="1.0019082498666691E-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1B-49B1-994E-85DF558A7CE8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71B-49B1-994E-85DF558A7CE8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23-24'!$J$20:$J$22</c:f>
              <c:numCache>
                <c:formatCode>0%</c:formatCode>
                <c:ptCount val="3"/>
                <c:pt idx="0">
                  <c:v>5.0192560382188903E-2</c:v>
                </c:pt>
                <c:pt idx="1">
                  <c:v>9.4682718125602416E-2</c:v>
                </c:pt>
                <c:pt idx="2">
                  <c:v>0.85512472149220875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1B-49B1-994E-85DF558A7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A60F-428B-B840-BA38E725E32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A60F-428B-B840-BA38E725E32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A60F-428B-B840-BA38E725E320}"/>
              </c:ext>
            </c:extLst>
          </c:dPt>
          <c:dLbls>
            <c:dLbl>
              <c:idx val="0"/>
              <c:layout>
                <c:manualLayout>
                  <c:x val="-0.11925071457158347"/>
                  <c:y val="0.11567673679153405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60F-428B-B840-BA38E725E320}"/>
                </c:ext>
              </c:extLst>
            </c:dLbl>
            <c:dLbl>
              <c:idx val="1"/>
              <c:layout>
                <c:manualLayout>
                  <c:x val="2.0357129678776169E-2"/>
                  <c:y val="-2.411749987765311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60F-428B-B840-BA38E725E32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A60F-428B-B840-BA38E725E32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23-24'!$J$37:$J$39</c:f>
              <c:numCache>
                <c:formatCode>0%</c:formatCode>
                <c:ptCount val="3"/>
                <c:pt idx="0">
                  <c:v>0.31118339447758153</c:v>
                </c:pt>
                <c:pt idx="1">
                  <c:v>0.13181298742509442</c:v>
                </c:pt>
                <c:pt idx="2">
                  <c:v>0.55700361809732402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60F-428B-B840-BA38E725E3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05F2-4912-8E8A-F430A2B6E2EC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05F2-4912-8E8A-F430A2B6E2EC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05F2-4912-8E8A-F430A2B6E2EC}"/>
              </c:ext>
            </c:extLst>
          </c:dPt>
          <c:dLbls>
            <c:dLbl>
              <c:idx val="0"/>
              <c:layout>
                <c:manualLayout>
                  <c:x val="-0.10800404040404041"/>
                  <c:y val="9.949074074074074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F2-4912-8E8A-F430A2B6E2EC}"/>
                </c:ext>
              </c:extLst>
            </c:dLbl>
            <c:dLbl>
              <c:idx val="1"/>
              <c:layout>
                <c:manualLayout>
                  <c:x val="-1.3080050505050504E-2"/>
                  <c:y val="-8.6234567901234571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F2-4912-8E8A-F430A2B6E2E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05F2-4912-8E8A-F430A2B6E2E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23-24'!$J$55:$J$57</c:f>
              <c:numCache>
                <c:formatCode>0%</c:formatCode>
                <c:ptCount val="3"/>
                <c:pt idx="0">
                  <c:v>0.35383151960110854</c:v>
                </c:pt>
                <c:pt idx="1">
                  <c:v>0.27502242338587929</c:v>
                </c:pt>
                <c:pt idx="2">
                  <c:v>0.37114605701301212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F2-4912-8E8A-F430A2B6E2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4F6-476A-AA9C-A281E1C93CF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4F6-476A-AA9C-A281E1C93CF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4F6-476A-AA9C-A281E1C93CF8}"/>
              </c:ext>
            </c:extLst>
          </c:dPt>
          <c:dLbls>
            <c:dLbl>
              <c:idx val="0"/>
              <c:layout>
                <c:manualLayout>
                  <c:x val="-0.12349619142492026"/>
                  <c:y val="6.012707109635580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4F6-476A-AA9C-A281E1C93CF8}"/>
                </c:ext>
              </c:extLst>
            </c:dLbl>
            <c:dLbl>
              <c:idx val="1"/>
              <c:layout>
                <c:manualLayout>
                  <c:x val="0.17669851380042462"/>
                  <c:y val="-9.2185824066120303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4F6-476A-AA9C-A281E1C93CF8}"/>
                </c:ext>
              </c:extLst>
            </c:dLbl>
            <c:dLbl>
              <c:idx val="2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4F6-476A-AA9C-A281E1C93CF8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23-24'!$J$103:$J$105</c:f>
              <c:numCache>
                <c:formatCode>0%</c:formatCode>
                <c:ptCount val="3"/>
                <c:pt idx="0">
                  <c:v>0.38041943561137709</c:v>
                </c:pt>
                <c:pt idx="1">
                  <c:v>0.43316611000063293</c:v>
                </c:pt>
                <c:pt idx="2">
                  <c:v>0.18641445438798993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4F6-476A-AA9C-A281E1C93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A47-4BEC-BD9C-B41E9886406A}"/>
              </c:ext>
            </c:extLst>
          </c:dPt>
          <c:dPt>
            <c:idx val="1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A47-4BEC-BD9C-B41E9886406A}"/>
              </c:ext>
            </c:extLst>
          </c:dPt>
          <c:dPt>
            <c:idx val="2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A47-4BEC-BD9C-B41E9886406A}"/>
              </c:ext>
            </c:extLst>
          </c:dPt>
          <c:dLbls>
            <c:dLbl>
              <c:idx val="0"/>
              <c:layout>
                <c:manualLayout>
                  <c:x val="-0.1325520202020202"/>
                  <c:y val="-1.640098608221585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47-4BEC-BD9C-B41E9886406A}"/>
                </c:ext>
              </c:extLst>
            </c:dLbl>
            <c:dLbl>
              <c:idx val="1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EA47-4BEC-BD9C-B41E9886406A}"/>
                </c:ext>
              </c:extLst>
            </c:dLbl>
            <c:dLbl>
              <c:idx val="2"/>
              <c:layout>
                <c:manualLayout>
                  <c:x val="0.12765606060606061"/>
                  <c:y val="0.12931670832227951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A47-4BEC-BD9C-B41E9886406A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23-24'!$I$76:$I$78</c:f>
              <c:strCache>
                <c:ptCount val="3"/>
                <c:pt idx="0">
                  <c:v>Ruim</c:v>
                </c:pt>
                <c:pt idx="1">
                  <c:v>Bom</c:v>
                </c:pt>
                <c:pt idx="2">
                  <c:v>Regular</c:v>
                </c:pt>
              </c:strCache>
            </c:strRef>
          </c:cat>
          <c:val>
            <c:numRef>
              <c:f>'Milho 23-24'!$J$76:$J$78</c:f>
              <c:numCache>
                <c:formatCode>0%</c:formatCode>
                <c:ptCount val="3"/>
                <c:pt idx="0">
                  <c:v>0.51868393121635914</c:v>
                </c:pt>
                <c:pt idx="1">
                  <c:v>0.2813160687836409</c:v>
                </c:pt>
                <c:pt idx="2">
                  <c:v>0.20000000000000004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47-4BEC-BD9C-B41E988640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E1B-4612-BD86-1FBC5ABB001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E1B-4612-BD86-1FBC5ABB001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E1B-4612-BD86-1FBC5ABB0010}"/>
              </c:ext>
            </c:extLst>
          </c:dPt>
          <c:dLbls>
            <c:dLbl>
              <c:idx val="0"/>
              <c:layout>
                <c:manualLayout>
                  <c:x val="-0.15477889271780548"/>
                  <c:y val="1.28960799084330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1B-4612-BD86-1FBC5ABB0010}"/>
                </c:ext>
              </c:extLst>
            </c:dLbl>
            <c:dLbl>
              <c:idx val="1"/>
              <c:layout>
                <c:manualLayout>
                  <c:x val="0.15508023013981445"/>
                  <c:y val="-6.2817899908032659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E1B-4612-BD86-1FBC5ABB001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E1B-4612-BD86-1FBC5ABB001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23-24'!$J$90:$J$92</c:f>
              <c:numCache>
                <c:formatCode>0.0%</c:formatCode>
                <c:ptCount val="3"/>
                <c:pt idx="0">
                  <c:v>0.58979258165941217</c:v>
                </c:pt>
                <c:pt idx="1">
                  <c:v>0.27081396326526164</c:v>
                </c:pt>
                <c:pt idx="2">
                  <c:v>0.13939345507532605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E1B-4612-BD86-1FBC5ABB00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F25-4163-AEBB-D43520FAC5D1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F25-4163-AEBB-D43520FAC5D1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F25-4163-AEBB-D43520FAC5D1}"/>
              </c:ext>
            </c:extLst>
          </c:dPt>
          <c:dLbls>
            <c:dLbl>
              <c:idx val="0"/>
              <c:layout>
                <c:manualLayout>
                  <c:x val="-0.13315149004430737"/>
                  <c:y val="1.46148539629582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25-4163-AEBB-D43520FAC5D1}"/>
                </c:ext>
              </c:extLst>
            </c:dLbl>
            <c:dLbl>
              <c:idx val="1"/>
              <c:layout>
                <c:manualLayout>
                  <c:x val="0.14665387576799546"/>
                  <c:y val="-0.13952808343781756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F25-4163-AEBB-D43520FAC5D1}"/>
                </c:ext>
              </c:extLst>
            </c:dLbl>
            <c:dLbl>
              <c:idx val="2"/>
              <c:layout>
                <c:manualLayout>
                  <c:x val="8.0772813474411148E-2"/>
                  <c:y val="0.1492294777367513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F25-4163-AEBB-D43520FAC5D1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23-24'!$J$128:$J$130</c:f>
              <c:numCache>
                <c:formatCode>0%</c:formatCode>
                <c:ptCount val="3"/>
                <c:pt idx="0">
                  <c:v>0.4609598286291588</c:v>
                </c:pt>
                <c:pt idx="1">
                  <c:v>0.34785117855768133</c:v>
                </c:pt>
                <c:pt idx="2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25-4163-AEBB-D43520FAC5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Milho'!$BA$55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Milho'!$BA$56:$BA$65</c:f>
              <c:numCache>
                <c:formatCode>0.0%</c:formatCode>
                <c:ptCount val="10"/>
                <c:pt idx="0">
                  <c:v>1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1</c:v>
                </c:pt>
                <c:pt idx="7">
                  <c:v>0.99</c:v>
                </c:pt>
                <c:pt idx="8">
                  <c:v>1</c:v>
                </c:pt>
                <c:pt idx="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AC-446E-8A7E-B3B84A1F8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Milho'!$CJ$54:$CZ$54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8041812066642094E-3"/>
                  <c:y val="-2.8005482420380666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ln>
                        <a:noFill/>
                      </a:ln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8AC-446E-8A7E-B3B84A1F888B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8AC-446E-8A7E-B3B84A1F888B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8AC-446E-8A7E-B3B84A1F888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Milho'!$CX$56:$CX$65</c:f>
              <c:numCache>
                <c:formatCode>0.0%</c:formatCode>
                <c:ptCount val="10"/>
                <c:pt idx="0">
                  <c:v>0.99982358532885485</c:v>
                </c:pt>
                <c:pt idx="1">
                  <c:v>0.99982358532885485</c:v>
                </c:pt>
                <c:pt idx="2">
                  <c:v>0.99982358532885485</c:v>
                </c:pt>
                <c:pt idx="3">
                  <c:v>0.99982358532885485</c:v>
                </c:pt>
                <c:pt idx="4">
                  <c:v>0.99982358532885485</c:v>
                </c:pt>
                <c:pt idx="5">
                  <c:v>0.99982358532885485</c:v>
                </c:pt>
                <c:pt idx="6">
                  <c:v>0.99982358532885485</c:v>
                </c:pt>
                <c:pt idx="7">
                  <c:v>0.99982358532885485</c:v>
                </c:pt>
                <c:pt idx="8">
                  <c:v>0.99982358532885485</c:v>
                </c:pt>
                <c:pt idx="9">
                  <c:v>0.99982358532885485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8AC-446E-8A7E-B3B84A1F888B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0"/>
                  <c:y val="-1.67509269066050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8AC-446E-8A7E-B3B84A1F888B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Milho'!$BZ$71:$BZ$80</c:f>
              <c:numCache>
                <c:formatCode>0.0%</c:formatCode>
                <c:ptCount val="10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  <c:pt idx="7">
                  <c:v>0.96896721772134697</c:v>
                </c:pt>
                <c:pt idx="8">
                  <c:v>0.96896721772134697</c:v>
                </c:pt>
                <c:pt idx="9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E8AC-446E-8A7E-B3B84A1F8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Milho'!$BA$41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Milho'!$BA$42:$BA$48</c:f>
              <c:numCache>
                <c:formatCode>0%</c:formatCode>
                <c:ptCount val="7"/>
                <c:pt idx="0">
                  <c:v>1</c:v>
                </c:pt>
                <c:pt idx="1">
                  <c:v>0.96</c:v>
                </c:pt>
                <c:pt idx="2">
                  <c:v>1</c:v>
                </c:pt>
                <c:pt idx="3">
                  <c:v>0.96</c:v>
                </c:pt>
                <c:pt idx="4">
                  <c:v>1</c:v>
                </c:pt>
                <c:pt idx="5">
                  <c:v>0.95</c:v>
                </c:pt>
                <c:pt idx="6">
                  <c:v>0.98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BA0-4752-B41E-9FA2094938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Milho'!$CJ$40:$CZ$40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1.59913255809982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BA0-4752-B41E-9FA2094938E8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BA0-4752-B41E-9FA2094938E8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BA0-4752-B41E-9FA2094938E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Milho'!$CX$42:$CX$48</c:f>
              <c:numCache>
                <c:formatCode>0.0%</c:formatCode>
                <c:ptCount val="7"/>
                <c:pt idx="0">
                  <c:v>0.96964787516189666</c:v>
                </c:pt>
                <c:pt idx="1">
                  <c:v>0.96964787516189666</c:v>
                </c:pt>
                <c:pt idx="2">
                  <c:v>0.96964787516189666</c:v>
                </c:pt>
                <c:pt idx="3">
                  <c:v>0.96964787516189666</c:v>
                </c:pt>
                <c:pt idx="4">
                  <c:v>0.96964787516189666</c:v>
                </c:pt>
                <c:pt idx="5">
                  <c:v>0.96964787516189666</c:v>
                </c:pt>
                <c:pt idx="6">
                  <c:v>0.96964787516189666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BA0-4752-B41E-9FA2094938E8}"/>
            </c:ext>
          </c:extLst>
        </c:ser>
        <c:ser>
          <c:idx val="2"/>
          <c:order val="2"/>
          <c:tx>
            <c:strRef>
              <c:f>'Evolução de Colheita do Milho'!$BL$69:$CF$69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-3.3363150006764597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BA0-4752-B41E-9FA2094938E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Milho'!$BZ$71:$BZ$77</c:f>
              <c:numCache>
                <c:formatCode>0.0%</c:formatCode>
                <c:ptCount val="7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9BA0-4752-B41E-9FA2094938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90349303871428199"/>
          <c:h val="0.708229069698340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Milho'!$BA$4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Milho'!$BA$5:$BA$34</c:f>
              <c:numCache>
                <c:formatCode>0.0%</c:formatCode>
                <c:ptCount val="30"/>
                <c:pt idx="0">
                  <c:v>0.998</c:v>
                </c:pt>
                <c:pt idx="1">
                  <c:v>0.99</c:v>
                </c:pt>
                <c:pt idx="2">
                  <c:v>0.95</c:v>
                </c:pt>
                <c:pt idx="3">
                  <c:v>0.998</c:v>
                </c:pt>
                <c:pt idx="4">
                  <c:v>0.995</c:v>
                </c:pt>
                <c:pt idx="5">
                  <c:v>0.7</c:v>
                </c:pt>
                <c:pt idx="6">
                  <c:v>0.7</c:v>
                </c:pt>
                <c:pt idx="7">
                  <c:v>1</c:v>
                </c:pt>
                <c:pt idx="8">
                  <c:v>0.99</c:v>
                </c:pt>
                <c:pt idx="9">
                  <c:v>1</c:v>
                </c:pt>
                <c:pt idx="10">
                  <c:v>1</c:v>
                </c:pt>
                <c:pt idx="11">
                  <c:v>0.99</c:v>
                </c:pt>
                <c:pt idx="12">
                  <c:v>1</c:v>
                </c:pt>
                <c:pt idx="13">
                  <c:v>0.8</c:v>
                </c:pt>
                <c:pt idx="14">
                  <c:v>0.998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0.8</c:v>
                </c:pt>
                <c:pt idx="19">
                  <c:v>0.99</c:v>
                </c:pt>
                <c:pt idx="20">
                  <c:v>1</c:v>
                </c:pt>
                <c:pt idx="21">
                  <c:v>1</c:v>
                </c:pt>
                <c:pt idx="22">
                  <c:v>0.95</c:v>
                </c:pt>
                <c:pt idx="23">
                  <c:v>1</c:v>
                </c:pt>
                <c:pt idx="24">
                  <c:v>1</c:v>
                </c:pt>
                <c:pt idx="25">
                  <c:v>1</c:v>
                </c:pt>
                <c:pt idx="26">
                  <c:v>0.95</c:v>
                </c:pt>
                <c:pt idx="27">
                  <c:v>0.998</c:v>
                </c:pt>
                <c:pt idx="28">
                  <c:v>0.998</c:v>
                </c:pt>
                <c:pt idx="2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FAA-48CB-953B-0485DFA1C0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Milho'!$CJ$3:$CZ$3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9"/>
              <c:layout>
                <c:manualLayout>
                  <c:x val="9.1858875422109101E-3"/>
                  <c:y val="1.2361378081575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FAA-48CB-953B-0485DFA1C00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Milho'!$CX$5:$CX$34</c:f>
              <c:numCache>
                <c:formatCode>0.0%</c:formatCode>
                <c:ptCount val="30"/>
                <c:pt idx="0">
                  <c:v>0.96360903222188532</c:v>
                </c:pt>
                <c:pt idx="1">
                  <c:v>0.96360903222188532</c:v>
                </c:pt>
                <c:pt idx="2">
                  <c:v>0.96360903222188532</c:v>
                </c:pt>
                <c:pt idx="3">
                  <c:v>0.96360903222188532</c:v>
                </c:pt>
                <c:pt idx="4">
                  <c:v>0.96360903222188532</c:v>
                </c:pt>
                <c:pt idx="5">
                  <c:v>0.96360903222188532</c:v>
                </c:pt>
                <c:pt idx="6">
                  <c:v>0.96360903222188532</c:v>
                </c:pt>
                <c:pt idx="7">
                  <c:v>0.96360903222188532</c:v>
                </c:pt>
                <c:pt idx="8">
                  <c:v>0.96360903222188532</c:v>
                </c:pt>
                <c:pt idx="9">
                  <c:v>0.96360903222188532</c:v>
                </c:pt>
                <c:pt idx="10">
                  <c:v>0.96360903222188532</c:v>
                </c:pt>
                <c:pt idx="11">
                  <c:v>0.96360903222188532</c:v>
                </c:pt>
                <c:pt idx="12">
                  <c:v>0.96360903222188532</c:v>
                </c:pt>
                <c:pt idx="13">
                  <c:v>0.96360903222188532</c:v>
                </c:pt>
                <c:pt idx="14">
                  <c:v>0.96360903222188532</c:v>
                </c:pt>
                <c:pt idx="15">
                  <c:v>0.96360903222188532</c:v>
                </c:pt>
                <c:pt idx="16">
                  <c:v>0.96360903222188532</c:v>
                </c:pt>
                <c:pt idx="17">
                  <c:v>0.96360903222188532</c:v>
                </c:pt>
                <c:pt idx="18">
                  <c:v>0.96360903222188532</c:v>
                </c:pt>
                <c:pt idx="19">
                  <c:v>0.96360903222188532</c:v>
                </c:pt>
                <c:pt idx="20">
                  <c:v>0.96360903222188532</c:v>
                </c:pt>
                <c:pt idx="21">
                  <c:v>0.96360903222188532</c:v>
                </c:pt>
                <c:pt idx="22">
                  <c:v>0.96360903222188532</c:v>
                </c:pt>
                <c:pt idx="23">
                  <c:v>0.96360903222188532</c:v>
                </c:pt>
                <c:pt idx="24">
                  <c:v>0.96360903222188532</c:v>
                </c:pt>
                <c:pt idx="25">
                  <c:v>0.96360903222188532</c:v>
                </c:pt>
                <c:pt idx="26">
                  <c:v>0.96360903222188532</c:v>
                </c:pt>
                <c:pt idx="27">
                  <c:v>0.96360903222188532</c:v>
                </c:pt>
                <c:pt idx="28">
                  <c:v>0.96360903222188532</c:v>
                </c:pt>
                <c:pt idx="29">
                  <c:v>0.96360903222188532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FAA-48CB-953B-0485DFA1C001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9.319801043388698E-3"/>
                  <c:y val="-1.671481425516230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FAA-48CB-953B-0485DFA1C001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Milho'!$BZ$71:$BZ$100</c:f>
              <c:numCache>
                <c:formatCode>0.0%</c:formatCode>
                <c:ptCount val="30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  <c:pt idx="7">
                  <c:v>0.96896721772134697</c:v>
                </c:pt>
                <c:pt idx="8">
                  <c:v>0.96896721772134697</c:v>
                </c:pt>
                <c:pt idx="9">
                  <c:v>0.96896721772134697</c:v>
                </c:pt>
                <c:pt idx="10">
                  <c:v>0.96896721772134697</c:v>
                </c:pt>
                <c:pt idx="11">
                  <c:v>0.96896721772134697</c:v>
                </c:pt>
                <c:pt idx="12">
                  <c:v>0.96896721772134697</c:v>
                </c:pt>
                <c:pt idx="13">
                  <c:v>0.96896721772134697</c:v>
                </c:pt>
                <c:pt idx="14">
                  <c:v>0.96896721772134697</c:v>
                </c:pt>
                <c:pt idx="15">
                  <c:v>0.96896721772134697</c:v>
                </c:pt>
                <c:pt idx="16">
                  <c:v>0.96896721772134697</c:v>
                </c:pt>
                <c:pt idx="17">
                  <c:v>0.96896721772134697</c:v>
                </c:pt>
                <c:pt idx="18">
                  <c:v>0.96896721772134697</c:v>
                </c:pt>
                <c:pt idx="19">
                  <c:v>0.96896721772134697</c:v>
                </c:pt>
                <c:pt idx="20">
                  <c:v>0.96896721772134697</c:v>
                </c:pt>
                <c:pt idx="21">
                  <c:v>0.96896721772134697</c:v>
                </c:pt>
                <c:pt idx="22">
                  <c:v>0.96896721772134697</c:v>
                </c:pt>
                <c:pt idx="23">
                  <c:v>0.96896721772134697</c:v>
                </c:pt>
                <c:pt idx="24">
                  <c:v>0.96896721772134697</c:v>
                </c:pt>
                <c:pt idx="25">
                  <c:v>0.96896721772134697</c:v>
                </c:pt>
                <c:pt idx="26">
                  <c:v>0.96896721772134697</c:v>
                </c:pt>
                <c:pt idx="27">
                  <c:v>0.96896721772134697</c:v>
                </c:pt>
                <c:pt idx="28">
                  <c:v>0.96896721772134697</c:v>
                </c:pt>
                <c:pt idx="29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FAA-48CB-953B-0485DFA1C0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8000631593295018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661683757591638E-2"/>
          <c:y val="2.8530183727034121E-2"/>
          <c:w val="0.92215321059111155"/>
          <c:h val="0.84684487968415711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'Colheita-Milho'!$F$11:$Z$11</c:f>
              <c:numCache>
                <c:formatCode>0.0%</c:formatCode>
                <c:ptCount val="21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1F-4600-970F-23DE7253479A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'Colheita-Milho'!$F$12:$Z$12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91F-4600-970F-23DE725347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491F-4600-970F-23DE7253479A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491F-4600-970F-23DE7253479A}"/>
              </c:ext>
            </c:extLst>
          </c:dPt>
          <c:dPt>
            <c:idx val="14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1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3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'Colheita-Milho'!$F$10:$Z$10</c:f>
              <c:numCache>
                <c:formatCode>0.0%</c:formatCode>
                <c:ptCount val="21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1.2660000000000001E-2</c:v>
                </c:pt>
                <c:pt idx="4">
                  <c:v>2.5259999999999998E-2</c:v>
                </c:pt>
                <c:pt idx="5">
                  <c:v>4.6879999999999991E-2</c:v>
                </c:pt>
                <c:pt idx="6">
                  <c:v>7.4660000000000018E-2</c:v>
                </c:pt>
                <c:pt idx="7">
                  <c:v>0.13222284910138016</c:v>
                </c:pt>
                <c:pt idx="8">
                  <c:v>0.18657040310312314</c:v>
                </c:pt>
                <c:pt idx="9">
                  <c:v>0.26825671555549252</c:v>
                </c:pt>
                <c:pt idx="10">
                  <c:v>0.37404566379974513</c:v>
                </c:pt>
                <c:pt idx="11">
                  <c:v>0.49996450094376776</c:v>
                </c:pt>
                <c:pt idx="12">
                  <c:v>0.59479909856486068</c:v>
                </c:pt>
                <c:pt idx="13">
                  <c:v>0.71761799188509889</c:v>
                </c:pt>
                <c:pt idx="14">
                  <c:v>0.83078970135017394</c:v>
                </c:pt>
                <c:pt idx="15">
                  <c:v>0.91375722028071282</c:v>
                </c:pt>
                <c:pt idx="16">
                  <c:v>0.96265509896986856</c:v>
                </c:pt>
                <c:pt idx="17">
                  <c:v>0.98373999999999984</c:v>
                </c:pt>
                <c:pt idx="18">
                  <c:v>0.98919999999999997</c:v>
                </c:pt>
                <c:pt idx="19">
                  <c:v>0.99680000000000002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4-491F-4600-970F-23DE7253479A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2023/2024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5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6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491F-4600-970F-23DE7253479A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D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spPr>
              <a:ln w="38100" cap="rnd">
                <a:solidFill>
                  <a:schemeClr val="accent5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0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2-491F-4600-970F-23DE7253479A}"/>
              </c:ext>
            </c:extLst>
          </c:dPt>
          <c:dPt>
            <c:idx val="14"/>
            <c:marker>
              <c:symbol val="square"/>
              <c:size val="6"/>
              <c:spPr>
                <a:solidFill>
                  <a:schemeClr val="accent1">
                    <a:lumMod val="75000"/>
                  </a:schemeClr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3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491F-4600-970F-23DE7253479A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5.7999999999999996E-3</c:v>
                </c:pt>
                <c:pt idx="1">
                  <c:v>1.04E-2</c:v>
                </c:pt>
                <c:pt idx="2">
                  <c:v>2.4899999999999999E-2</c:v>
                </c:pt>
                <c:pt idx="3">
                  <c:v>4.1599999999999998E-2</c:v>
                </c:pt>
                <c:pt idx="4">
                  <c:v>8.1600000000000006E-2</c:v>
                </c:pt>
                <c:pt idx="5">
                  <c:v>0.153</c:v>
                </c:pt>
                <c:pt idx="6">
                  <c:v>0.29599999999999999</c:v>
                </c:pt>
                <c:pt idx="7">
                  <c:v>0.40400000000000003</c:v>
                </c:pt>
                <c:pt idx="8">
                  <c:v>0.496</c:v>
                </c:pt>
                <c:pt idx="9">
                  <c:v>0.65900000000000003</c:v>
                </c:pt>
                <c:pt idx="10">
                  <c:v>0.77900000000000003</c:v>
                </c:pt>
                <c:pt idx="11">
                  <c:v>0.85299999999999998</c:v>
                </c:pt>
                <c:pt idx="12">
                  <c:v>0.91</c:v>
                </c:pt>
                <c:pt idx="13">
                  <c:v>0.94399999999999995</c:v>
                </c:pt>
                <c:pt idx="14">
                  <c:v>0.96899999999999997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7-491F-4600-970F-23DE7253479A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8-491F-4600-970F-23DE7253479A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9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491F-4600-970F-23DE7253479A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0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1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2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4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6-491F-4600-970F-23DE7253479A}"/>
              </c:ext>
            </c:extLst>
          </c:dPt>
          <c:dPt>
            <c:idx val="14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37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491F-4600-970F-23DE7253479A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'Colheita-Milho'!$F$9:$Z$9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  <c:pt idx="8">
                  <c:v>8.6999999999999994E-2</c:v>
                </c:pt>
                <c:pt idx="9">
                  <c:v>0.16200000000000001</c:v>
                </c:pt>
                <c:pt idx="10">
                  <c:v>0.26179999999999998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B-491F-4600-970F-23DE725347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3AD28-EC8F-AECE-A52E-7AE38DB3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>
            <a:extLst>
              <a:ext uri="{FF2B5EF4-FFF2-40B4-BE49-F238E27FC236}">
                <a16:creationId xmlns:a16="http://schemas.microsoft.com/office/drawing/2014/main" id="{39322D5B-8DB9-B265-60CB-5C2FFFA45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>
            <a:extLst>
              <a:ext uri="{FF2B5EF4-FFF2-40B4-BE49-F238E27FC236}">
                <a16:creationId xmlns:a16="http://schemas.microsoft.com/office/drawing/2014/main" id="{16072256-6937-D91D-0DD5-FBAB9FA2B5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006A3746-55D7-5BDC-47D6-77E6A43618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17FAA9-8B95-4D4E-8E67-C7021450BE10}" type="slidenum">
              <a:rPr lang="pt-BR" smtClean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99693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1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15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16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17.emf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mailto:lucas.vilhalba@famasul.com.br" TargetMode="External"/><Relationship Id="rId3" Type="http://schemas.openxmlformats.org/officeDocument/2006/relationships/hyperlink" Target="mailto:andre.nunes@senarms.org.br" TargetMode="External"/><Relationship Id="rId7" Type="http://schemas.openxmlformats.org/officeDocument/2006/relationships/hyperlink" Target="mailto:jean.americo@famasul.com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coord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tecnico@aprosoja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coordcampo@aprosojams.org.br" TargetMode="External"/><Relationship Id="rId9" Type="http://schemas.openxmlformats.org/officeDocument/2006/relationships/hyperlink" Target="mailto:tecnico1@aprosojams.org.br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Tela de computador com texto preto sobre fundo verde&#10;&#10;Descrição gerada automaticamente com confiança baixa">
            <a:extLst>
              <a:ext uri="{FF2B5EF4-FFF2-40B4-BE49-F238E27FC236}">
                <a16:creationId xmlns:a16="http://schemas.microsoft.com/office/drawing/2014/main" id="{E6172BB9-EE9E-1FF5-D1A6-64105AF92E8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3119" y="1781857"/>
            <a:ext cx="3842402" cy="3693480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78" y="0"/>
            <a:ext cx="1222126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Logotipo&#10;&#10;Descrição gerada automaticamente">
            <a:extLst>
              <a:ext uri="{FF2B5EF4-FFF2-40B4-BE49-F238E27FC236}">
                <a16:creationId xmlns:a16="http://schemas.microsoft.com/office/drawing/2014/main" id="{8AE8D075-D4AC-6778-0894-1BFE9292DEB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575/2024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</a:t>
            </a:r>
          </a:p>
          <a:p>
            <a:r>
              <a:rPr lang="pt-BR" b="0" dirty="0"/>
              <a:t>2023/2024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627304" y="801385"/>
            <a:ext cx="38895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334203" y="5980274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- 2024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046241" y="17426"/>
            <a:ext cx="5095487" cy="705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figura 01 observa-se as regiões de acompanhamento do milho 2ª safra 2023/2024.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2060449" y="12466"/>
            <a:ext cx="4839061" cy="63983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Na última semana de agosto, continuamos a monitorar o desenvolvimento e a colheita da segunda safra de milho do ano agrícola 2023/2024. Durante esse período, estabelecemos comunicação com empresas de assistência técnica, produtores rurais, sindicatos rurais e empresas privadas situadas nos principais municípios produtores de soja e milho em Mato Grosso do Sul. As informações primordiais coletadas abrangem condições das lavouras, estádios fenológicos, produtividade, colheita, produção, área cultivada, aspectos climáticos, além de dados econômicos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A área destinada ao milho na 2ª safra de 2023/2024 tem expectativa de ser 5,8% menor em relação ao ciclo anterior (2022/2023), totalizando 2,218 milhões de hectares. A produtividade estimada foi revisada para 69,77 </a:t>
            </a:r>
            <a:r>
              <a:rPr lang="pt-BR" sz="1400" dirty="0" err="1">
                <a:latin typeface="+mj-lt"/>
              </a:rPr>
              <a:t>sc</a:t>
            </a:r>
            <a:r>
              <a:rPr lang="pt-BR" sz="1400" dirty="0">
                <a:latin typeface="+mj-lt"/>
              </a:rPr>
              <a:t>/ha, gerando uma expectativa de produção de 9,285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Em resumo, o destaque dos últimos dias foram as altas temperaturas aliada a baixa umidade relativa do ar. No último domingo (18/08) foi registrada a maior temperatura do ano em Mato Grosso do Sul, com 41,2°C observados em Pedro Gomes/MS. No mesmo dia, Chapadão do Sul registrou 9% de umidade relativa do ar. 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7199" y="2164060"/>
            <a:ext cx="1180523" cy="1977550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1973348" y="6550223"/>
            <a:ext cx="1021865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dirty="0"/>
          </a:p>
        </p:txBody>
      </p:sp>
      <p:pic>
        <p:nvPicPr>
          <p:cNvPr id="13" name="Imagem 12" descr="Uma imagem contendo Diagrama&#10;&#10;Descrição gerada automaticamente">
            <a:extLst>
              <a:ext uri="{FF2B5EF4-FFF2-40B4-BE49-F238E27FC236}">
                <a16:creationId xmlns:a16="http://schemas.microsoft.com/office/drawing/2014/main" id="{B737BB56-17EF-80B5-9D43-FBBD943E1BC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59466" y="5225990"/>
            <a:ext cx="993600" cy="247740"/>
          </a:xfrm>
          <a:prstGeom prst="rect">
            <a:avLst/>
          </a:prstGeom>
        </p:spPr>
      </p:pic>
      <p:pic>
        <p:nvPicPr>
          <p:cNvPr id="4" name="Imagem 3" descr="Desenho de lata preta&#10;&#10;Descrição gerada automaticamente com confiança baixa">
            <a:extLst>
              <a:ext uri="{FF2B5EF4-FFF2-40B4-BE49-F238E27FC236}">
                <a16:creationId xmlns:a16="http://schemas.microsoft.com/office/drawing/2014/main" id="{AEF96066-7E9B-ACAC-6686-C68B55AB410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1639" y="1064864"/>
            <a:ext cx="1211929" cy="762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C5F5B49D-6696-6EBB-D9BF-791C5EDCDD13}"/>
              </a:ext>
            </a:extLst>
          </p:cNvPr>
          <p:cNvSpPr/>
          <p:nvPr/>
        </p:nvSpPr>
        <p:spPr>
          <a:xfrm>
            <a:off x="8458612" y="5272510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A91337D0-39D5-FCEB-A6B5-F45A49FC393D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/>
        </p:nvGraphicFramePr>
        <p:xfrm>
          <a:off x="8220414" y="1845002"/>
          <a:ext cx="3950475" cy="32628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98D2F929-B5E9-5A2D-D391-2A6059412C2E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F238152D-23D3-5C17-1E4F-CEEDEFF32872}"/>
              </a:ext>
            </a:extLst>
          </p:cNvPr>
          <p:cNvSpPr/>
          <p:nvPr/>
        </p:nvSpPr>
        <p:spPr>
          <a:xfrm>
            <a:off x="5178463" y="6357863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0D06748F-DACF-1650-2704-864208E172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9662851"/>
              </p:ext>
            </p:extLst>
          </p:nvPr>
        </p:nvGraphicFramePr>
        <p:xfrm>
          <a:off x="3667388" y="386100"/>
          <a:ext cx="6400343" cy="2388042"/>
        </p:xfrm>
        <a:graphic>
          <a:graphicData uri="http://schemas.openxmlformats.org/drawingml/2006/table">
            <a:tbl>
              <a:tblPr/>
              <a:tblGrid>
                <a:gridCol w="1155438">
                  <a:extLst>
                    <a:ext uri="{9D8B030D-6E8A-4147-A177-3AD203B41FA5}">
                      <a16:colId xmlns:a16="http://schemas.microsoft.com/office/drawing/2014/main" val="790086342"/>
                    </a:ext>
                  </a:extLst>
                </a:gridCol>
                <a:gridCol w="960701">
                  <a:extLst>
                    <a:ext uri="{9D8B030D-6E8A-4147-A177-3AD203B41FA5}">
                      <a16:colId xmlns:a16="http://schemas.microsoft.com/office/drawing/2014/main" val="3628969149"/>
                    </a:ext>
                  </a:extLst>
                </a:gridCol>
                <a:gridCol w="804911">
                  <a:extLst>
                    <a:ext uri="{9D8B030D-6E8A-4147-A177-3AD203B41FA5}">
                      <a16:colId xmlns:a16="http://schemas.microsoft.com/office/drawing/2014/main" val="3403742447"/>
                    </a:ext>
                  </a:extLst>
                </a:gridCol>
                <a:gridCol w="623157">
                  <a:extLst>
                    <a:ext uri="{9D8B030D-6E8A-4147-A177-3AD203B41FA5}">
                      <a16:colId xmlns:a16="http://schemas.microsoft.com/office/drawing/2014/main" val="1007809722"/>
                    </a:ext>
                  </a:extLst>
                </a:gridCol>
                <a:gridCol w="1012630">
                  <a:extLst>
                    <a:ext uri="{9D8B030D-6E8A-4147-A177-3AD203B41FA5}">
                      <a16:colId xmlns:a16="http://schemas.microsoft.com/office/drawing/2014/main" val="2194921787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197881031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46216010"/>
                    </a:ext>
                  </a:extLst>
                </a:gridCol>
              </a:tblGrid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Regiões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342595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Norte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73,8%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12,7%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130.336,96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22.404,99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23.878,24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1481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Nordeste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90.789,93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10.057,31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5.333,32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216620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Oeste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55,7%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231.489,14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54.781,11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129.326,94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04551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Centro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35,4%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154.253,92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114.303,48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147.057,74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15596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Sudoeste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51,9%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79.447,14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56.482,47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146.482,76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81060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Sul - Fronteira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25.684,39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49.899,70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108.674,13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0068111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18,6%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43,3%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81.502,81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189.385,81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166.324,29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1386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Sudeste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34,8%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38.260,57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69.611,66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92.246,86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495094"/>
                  </a:ext>
                </a:extLst>
              </a:tr>
              <a:tr h="235275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831.764,84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566.926,53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819.324,28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221535"/>
                  </a:ext>
                </a:extLst>
              </a:tr>
            </a:tbl>
          </a:graphicData>
        </a:graphic>
      </p:graphicFrame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/>
        </p:nvGraphicFramePr>
        <p:xfrm>
          <a:off x="2926971" y="3212844"/>
          <a:ext cx="7881176" cy="31450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61679-5CFE-0157-6A4F-D14E8ADF7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4FA2BC0C-1D08-FAEA-0B3F-9BF674662C59}"/>
              </a:ext>
            </a:extLst>
          </p:cNvPr>
          <p:cNvSpPr txBox="1"/>
          <p:nvPr/>
        </p:nvSpPr>
        <p:spPr>
          <a:xfrm>
            <a:off x="2078278" y="114911"/>
            <a:ext cx="10000450" cy="6199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 metodologia de produtividade do projeto SIGA/MS baseia-se na coleta de dados de campo, na qual os técnicos avaliam todos os parâmetros técnicos de forma amostral. São avaliados a média de plantas por linha, a média de sementes por planta, as perdas e o peso de mil grãos, com ajustes feitos com base na umidade do grão, que influencia diretamente na produtividade por hectare. A produtividade informada pelo produtor sobre a área total é sempre levada em consideração de forma definitiva. Embora a avaliação amostral não possa abranger toda a propriedade, esses dados são valiosos e considerados para este levantamento, proporcionando certeza sobre o que é produzido nas propriedades produtoras de grãos do estado de Mato Grosso do Sul.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Posteriormente, os dados de produtividade são ponderados levando-se em consideração a área plantada de cada propriedade. Cada propriedade e sua área representam um percentual da produtividade do município. Além disso, a área plantada de cada município contribui para a produtividade total do estado de Mato Grosso do Sul. Esse processo garante que propriedades e municípios com áreas maiores tenham um impacto proporcionalmente maior na produtividade média final do município ou do estado.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Adicionalmente, é realizado um mapeamento detalhado da cobertura do solo no estado de Mato Grosso do Sul para identificar a extensão das principais culturas. O levantamento inclui o registro das coordenadas geográficas e é executado pela equipe técnica, que cobre extensas áreas percorrendo milhares de quilômetros e registrando pontos de GPS. Após esse levantamento, as informações são corroboradas com imagens de satélite para finalizar o trabalho de sensoriamento, resultando na determinação da área plantada estadual. 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entanto, a APROSOJA/MS, buscando fornecer informações preliminares do campo, iniciou neste ciclo, durante o período de produtividade, o levantamento da produtividade com base em informações fornecidas por lideranças regionais, produtores, sindicatos e representantes de instituições privadas. O objetivo é fornecer informações preliminares sobre a produtividade municipal em cada região acompanhada no estado de Mato Grosso do Sul. É importante ressaltar que essa metodologia não substitui a utilizada pelo projeto, mas será utilizada como um novo indicativo.</a:t>
            </a:r>
          </a:p>
        </p:txBody>
      </p:sp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6E7D9F0A-75CE-5BA1-3E36-71744BC2D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629B8C7C-1111-740E-F293-EDC2B143FC54}"/>
              </a:ext>
            </a:extLst>
          </p:cNvPr>
          <p:cNvSpPr txBox="1"/>
          <p:nvPr/>
        </p:nvSpPr>
        <p:spPr>
          <a:xfrm>
            <a:off x="-110349" y="82136"/>
            <a:ext cx="218862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METODOLOGIA DE AVALIAÇÃO DA PRODUTIVIDADE NAS LAVOURAS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1F14CE82-5E1B-14BE-569F-C0B8FA796552}"/>
              </a:ext>
            </a:extLst>
          </p:cNvPr>
          <p:cNvSpPr txBox="1"/>
          <p:nvPr/>
        </p:nvSpPr>
        <p:spPr>
          <a:xfrm>
            <a:off x="1966822" y="6550223"/>
            <a:ext cx="1022517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01936996-6AD5-B51D-AEE2-1101853AEC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568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 descr="Logotipo&#10;&#10;Descrição gerada automaticamente">
            <a:extLst>
              <a:ext uri="{FF2B5EF4-FFF2-40B4-BE49-F238E27FC236}">
                <a16:creationId xmlns:a16="http://schemas.microsoft.com/office/drawing/2014/main" id="{768BA73F-4AA0-C495-6978-F452F9C8E53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613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7F0F0214-86F2-EFC8-83FB-B19DCF006BA0}"/>
              </a:ext>
            </a:extLst>
          </p:cNvPr>
          <p:cNvGraphicFramePr>
            <a:graphicFrameLocks noGrp="1"/>
          </p:cNvGraphicFramePr>
          <p:nvPr/>
        </p:nvGraphicFramePr>
        <p:xfrm>
          <a:off x="2016140" y="3708927"/>
          <a:ext cx="10123654" cy="2665095"/>
        </p:xfrm>
        <a:graphic>
          <a:graphicData uri="http://schemas.openxmlformats.org/drawingml/2006/table">
            <a:tbl>
              <a:tblPr/>
              <a:tblGrid>
                <a:gridCol w="1672524">
                  <a:extLst>
                    <a:ext uri="{9D8B030D-6E8A-4147-A177-3AD203B41FA5}">
                      <a16:colId xmlns:a16="http://schemas.microsoft.com/office/drawing/2014/main" val="3848373787"/>
                    </a:ext>
                  </a:extLst>
                </a:gridCol>
                <a:gridCol w="952240">
                  <a:extLst>
                    <a:ext uri="{9D8B030D-6E8A-4147-A177-3AD203B41FA5}">
                      <a16:colId xmlns:a16="http://schemas.microsoft.com/office/drawing/2014/main" val="2813093014"/>
                    </a:ext>
                  </a:extLst>
                </a:gridCol>
                <a:gridCol w="1196404">
                  <a:extLst>
                    <a:ext uri="{9D8B030D-6E8A-4147-A177-3AD203B41FA5}">
                      <a16:colId xmlns:a16="http://schemas.microsoft.com/office/drawing/2014/main" val="3857894525"/>
                    </a:ext>
                  </a:extLst>
                </a:gridCol>
                <a:gridCol w="1197973">
                  <a:extLst>
                    <a:ext uri="{9D8B030D-6E8A-4147-A177-3AD203B41FA5}">
                      <a16:colId xmlns:a16="http://schemas.microsoft.com/office/drawing/2014/main" val="3214445173"/>
                    </a:ext>
                  </a:extLst>
                </a:gridCol>
                <a:gridCol w="1451208">
                  <a:extLst>
                    <a:ext uri="{9D8B030D-6E8A-4147-A177-3AD203B41FA5}">
                      <a16:colId xmlns:a16="http://schemas.microsoft.com/office/drawing/2014/main" val="4125296953"/>
                    </a:ext>
                  </a:extLst>
                </a:gridCol>
                <a:gridCol w="1455828">
                  <a:extLst>
                    <a:ext uri="{9D8B030D-6E8A-4147-A177-3AD203B41FA5}">
                      <a16:colId xmlns:a16="http://schemas.microsoft.com/office/drawing/2014/main" val="313798089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68376681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315432546"/>
                    </a:ext>
                  </a:extLst>
                </a:gridCol>
                <a:gridCol w="659243">
                  <a:extLst>
                    <a:ext uri="{9D8B030D-6E8A-4147-A177-3AD203B41FA5}">
                      <a16:colId xmlns:a16="http://schemas.microsoft.com/office/drawing/2014/main" val="2567509970"/>
                    </a:ext>
                  </a:extLst>
                </a:gridCol>
              </a:tblGrid>
              <a:tr h="183031"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89091212"/>
                  </a:ext>
                </a:extLst>
              </a:tr>
              <a:tr h="521909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87789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20.863,47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64,53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130,0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655213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6.047,86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102,41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93,92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65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Coxim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9.833,86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116,64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92,23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01854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Jaraguari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9.880,41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92,74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91,13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868925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Pedro Gomes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5.489,89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98,70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98,66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6351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Negro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3.715,93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114,52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104,89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62245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Verde de Mato Grosso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4.207,33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67,42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20571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Rochedo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2.715,39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90,84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75,00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278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São Gabriel do Oeste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85.777,55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126,47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85730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Sonora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27.615,18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106,61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101,05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265681"/>
                  </a:ext>
                </a:extLst>
              </a:tr>
            </a:tbl>
          </a:graphicData>
        </a:graphic>
      </p:graphicFrame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5208325" y="6346621"/>
            <a:ext cx="37392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F23E22F7-D828-04F7-8418-A9D99443214B}"/>
              </a:ext>
            </a:extLst>
          </p:cNvPr>
          <p:cNvSpPr txBox="1"/>
          <p:nvPr/>
        </p:nvSpPr>
        <p:spPr>
          <a:xfrm>
            <a:off x="5080515" y="3437267"/>
            <a:ext cx="372554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2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A0955A0C-BDD5-1AF7-A3CE-D8A0C81B379F}"/>
              </a:ext>
            </a:extLst>
          </p:cNvPr>
          <p:cNvSpPr txBox="1"/>
          <p:nvPr/>
        </p:nvSpPr>
        <p:spPr>
          <a:xfrm>
            <a:off x="1996812" y="0"/>
            <a:ext cx="5368917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Corguinho, Pedro Gomes, Coxim, Rio Verde de Mato Grosso, São Gabriel do Oeste, Camapuã, Bandeirantes, Rio Negro, Corguinho, Rochedo e Jaraguari.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apresentam boas condições. </a:t>
            </a:r>
            <a:endParaRPr lang="pt-BR" sz="1450" dirty="0">
              <a:latin typeface="+mj-lt"/>
            </a:endParaRP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/>
        </p:nvGraphicFramePr>
        <p:xfrm>
          <a:off x="7999918" y="477512"/>
          <a:ext cx="3967620" cy="30552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18F60419-C7B1-76FE-AF24-3C2DCEFDB38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5094077" y="6304050"/>
            <a:ext cx="369841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4" name="object 9">
            <a:extLst>
              <a:ext uri="{FF2B5EF4-FFF2-40B4-BE49-F238E27FC236}">
                <a16:creationId xmlns:a16="http://schemas.microsoft.com/office/drawing/2014/main" id="{E38BB362-55F4-6EA7-19BB-1E3C6C5F1234}"/>
              </a:ext>
            </a:extLst>
          </p:cNvPr>
          <p:cNvSpPr txBox="1"/>
          <p:nvPr/>
        </p:nvSpPr>
        <p:spPr>
          <a:xfrm>
            <a:off x="4956369" y="3311019"/>
            <a:ext cx="3973829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6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03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 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nordeste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1B98D140-D5CF-608E-6052-A4E798E55C94}"/>
              </a:ext>
            </a:extLst>
          </p:cNvPr>
          <p:cNvSpPr txBox="1"/>
          <p:nvPr/>
        </p:nvSpPr>
        <p:spPr>
          <a:xfrm>
            <a:off x="1972811" y="0"/>
            <a:ext cx="5317490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 boas condições. 	</a:t>
            </a: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/>
        </p:nvGraphicFramePr>
        <p:xfrm>
          <a:off x="8270129" y="324983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039B63F-37FB-202E-2BD7-0C9DDBB8E318}"/>
              </a:ext>
            </a:extLst>
          </p:cNvPr>
          <p:cNvGraphicFramePr>
            <a:graphicFrameLocks noGrp="1"/>
          </p:cNvGraphicFramePr>
          <p:nvPr/>
        </p:nvGraphicFramePr>
        <p:xfrm>
          <a:off x="2008767" y="3581902"/>
          <a:ext cx="10112740" cy="2741295"/>
        </p:xfrm>
        <a:graphic>
          <a:graphicData uri="http://schemas.openxmlformats.org/drawingml/2006/table">
            <a:tbl>
              <a:tblPr/>
              <a:tblGrid>
                <a:gridCol w="1670722">
                  <a:extLst>
                    <a:ext uri="{9D8B030D-6E8A-4147-A177-3AD203B41FA5}">
                      <a16:colId xmlns:a16="http://schemas.microsoft.com/office/drawing/2014/main" val="1319540210"/>
                    </a:ext>
                  </a:extLst>
                </a:gridCol>
                <a:gridCol w="951214">
                  <a:extLst>
                    <a:ext uri="{9D8B030D-6E8A-4147-A177-3AD203B41FA5}">
                      <a16:colId xmlns:a16="http://schemas.microsoft.com/office/drawing/2014/main" val="1199576034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1623009290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3380983937"/>
                    </a:ext>
                  </a:extLst>
                </a:gridCol>
                <a:gridCol w="1451210">
                  <a:extLst>
                    <a:ext uri="{9D8B030D-6E8A-4147-A177-3AD203B41FA5}">
                      <a16:colId xmlns:a16="http://schemas.microsoft.com/office/drawing/2014/main" val="1636636340"/>
                    </a:ext>
                  </a:extLst>
                </a:gridCol>
                <a:gridCol w="1454259">
                  <a:extLst>
                    <a:ext uri="{9D8B030D-6E8A-4147-A177-3AD203B41FA5}">
                      <a16:colId xmlns:a16="http://schemas.microsoft.com/office/drawing/2014/main" val="259490521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2905329976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691642879"/>
                    </a:ext>
                  </a:extLst>
                </a:gridCol>
                <a:gridCol w="658533">
                  <a:extLst>
                    <a:ext uri="{9D8B030D-6E8A-4147-A177-3AD203B41FA5}">
                      <a16:colId xmlns:a16="http://schemas.microsoft.com/office/drawing/2014/main" val="13202191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46056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363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Alcinópolis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6.894,78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154,05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181,4 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102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Aparecida do Taboado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77,00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2491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Cassilândia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5.044,45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112,42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941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Chapadão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42.329,21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139,00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237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Costa Rica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45.115,91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147,61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178,0 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3049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Figueirão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426,99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-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45980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Paraíso das Águas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5.179,07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113,52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120,15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48527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Paranaíba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744,24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95614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Selvíria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291,20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156,56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107,0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7043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Três Lagoas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81,60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6399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BA210ABA-2C05-9081-F45F-D9715FF7C18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7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5104853" y="6417100"/>
            <a:ext cx="36768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F76126C-9AFC-2D6D-8B81-E04F44FC9FEC}"/>
              </a:ext>
            </a:extLst>
          </p:cNvPr>
          <p:cNvSpPr txBox="1"/>
          <p:nvPr/>
        </p:nvSpPr>
        <p:spPr>
          <a:xfrm>
            <a:off x="5079877" y="2847076"/>
            <a:ext cx="372681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4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269E146F-AD3F-609A-EF6D-7A580DE8BDA5}"/>
              </a:ext>
            </a:extLst>
          </p:cNvPr>
          <p:cNvSpPr txBox="1"/>
          <p:nvPr/>
        </p:nvSpPr>
        <p:spPr>
          <a:xfrm>
            <a:off x="1980426" y="3047"/>
            <a:ext cx="5257136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</a:t>
            </a:r>
            <a:r>
              <a:rPr lang="pt-BR" sz="1450" dirty="0">
                <a:latin typeface="+mj-lt"/>
              </a:rPr>
              <a:t> 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</a:t>
            </a:r>
            <a:r>
              <a:rPr lang="pt-BR" sz="1450" dirty="0">
                <a:latin typeface="+mj-lt"/>
              </a:rPr>
              <a:t>o momento, a maioria das lavouras da região apresentam boas condições.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BE4E04AE-4B72-5BD8-F3CD-3C8BA180421C}"/>
              </a:ext>
            </a:extLst>
          </p:cNvPr>
          <p:cNvGraphicFramePr>
            <a:graphicFrameLocks noGrp="1"/>
          </p:cNvGraphicFramePr>
          <p:nvPr/>
        </p:nvGraphicFramePr>
        <p:xfrm>
          <a:off x="2051575" y="3102808"/>
          <a:ext cx="10108455" cy="3341370"/>
        </p:xfrm>
        <a:graphic>
          <a:graphicData uri="http://schemas.openxmlformats.org/drawingml/2006/table">
            <a:tbl>
              <a:tblPr/>
              <a:tblGrid>
                <a:gridCol w="1670013">
                  <a:extLst>
                    <a:ext uri="{9D8B030D-6E8A-4147-A177-3AD203B41FA5}">
                      <a16:colId xmlns:a16="http://schemas.microsoft.com/office/drawing/2014/main" val="954685565"/>
                    </a:ext>
                  </a:extLst>
                </a:gridCol>
                <a:gridCol w="950811">
                  <a:extLst>
                    <a:ext uri="{9D8B030D-6E8A-4147-A177-3AD203B41FA5}">
                      <a16:colId xmlns:a16="http://schemas.microsoft.com/office/drawing/2014/main" val="26105908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257599917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745639615"/>
                    </a:ext>
                  </a:extLst>
                </a:gridCol>
                <a:gridCol w="1450595">
                  <a:extLst>
                    <a:ext uri="{9D8B030D-6E8A-4147-A177-3AD203B41FA5}">
                      <a16:colId xmlns:a16="http://schemas.microsoft.com/office/drawing/2014/main" val="4165249785"/>
                    </a:ext>
                  </a:extLst>
                </a:gridCol>
                <a:gridCol w="1453643">
                  <a:extLst>
                    <a:ext uri="{9D8B030D-6E8A-4147-A177-3AD203B41FA5}">
                      <a16:colId xmlns:a16="http://schemas.microsoft.com/office/drawing/2014/main" val="3347325634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559099968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478216323"/>
                    </a:ext>
                  </a:extLst>
                </a:gridCol>
                <a:gridCol w="658253">
                  <a:extLst>
                    <a:ext uri="{9D8B030D-6E8A-4147-A177-3AD203B41FA5}">
                      <a16:colId xmlns:a16="http://schemas.microsoft.com/office/drawing/2014/main" val="372712252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6081929"/>
                  </a:ext>
                </a:extLst>
              </a:tr>
              <a:tr h="31760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26702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Anastácio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11.016,66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71,43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92422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Aquidauana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289,34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-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8326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Bela Vista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27.704,67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78,23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59,29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70541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Bodoquena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3.565,68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3728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Bonito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40.082,18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76,28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552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Caracol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7.461,79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10,0 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25,0          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03513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Corumbá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796,33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53,60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60228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Guia Lopes da Laguna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20.561,64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066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Jardim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14.459,59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91,82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39,0 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3514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Maracaju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268.796,70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91,65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160,0 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7215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Miranda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2.364,64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73,02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97991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Nioaque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13.566,33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2130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Porto Murtinho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4.931,63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79,86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4265450"/>
                  </a:ext>
                </a:extLst>
              </a:tr>
            </a:tbl>
          </a:graphicData>
        </a:graphic>
      </p:graphicFrame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/>
        </p:nvGraphicFramePr>
        <p:xfrm>
          <a:off x="8457644" y="148200"/>
          <a:ext cx="3523090" cy="29015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6E456F31-276B-E1D6-35F1-23C34A3A162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5097855" y="6064565"/>
            <a:ext cx="36908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object 11">
            <a:extLst>
              <a:ext uri="{FF2B5EF4-FFF2-40B4-BE49-F238E27FC236}">
                <a16:creationId xmlns:a16="http://schemas.microsoft.com/office/drawing/2014/main" id="{8A10CFBE-B933-5498-3291-3CC55CB4FC47}"/>
              </a:ext>
            </a:extLst>
          </p:cNvPr>
          <p:cNvSpPr txBox="1"/>
          <p:nvPr/>
        </p:nvSpPr>
        <p:spPr>
          <a:xfrm>
            <a:off x="5043685" y="3300696"/>
            <a:ext cx="3799204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5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5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A743A43-AA09-E6B1-C5A4-65E379D4A129}"/>
              </a:ext>
            </a:extLst>
          </p:cNvPr>
          <p:cNvSpPr txBox="1"/>
          <p:nvPr/>
        </p:nvSpPr>
        <p:spPr>
          <a:xfrm>
            <a:off x="1986276" y="0"/>
            <a:ext cx="5553211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709D6FC-1451-6D73-B995-F6CF51FCC390}"/>
              </a:ext>
            </a:extLst>
          </p:cNvPr>
          <p:cNvGraphicFramePr>
            <a:graphicFrameLocks noGrp="1"/>
          </p:cNvGraphicFramePr>
          <p:nvPr/>
        </p:nvGraphicFramePr>
        <p:xfrm>
          <a:off x="2019397" y="3543844"/>
          <a:ext cx="10138911" cy="2541270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2123707031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2469194429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1997186210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3846262345"/>
                    </a:ext>
                  </a:extLst>
                </a:gridCol>
                <a:gridCol w="1454966">
                  <a:extLst>
                    <a:ext uri="{9D8B030D-6E8A-4147-A177-3AD203B41FA5}">
                      <a16:colId xmlns:a16="http://schemas.microsoft.com/office/drawing/2014/main" val="2696943716"/>
                    </a:ext>
                  </a:extLst>
                </a:gridCol>
                <a:gridCol w="1458022">
                  <a:extLst>
                    <a:ext uri="{9D8B030D-6E8A-4147-A177-3AD203B41FA5}">
                      <a16:colId xmlns:a16="http://schemas.microsoft.com/office/drawing/2014/main" val="3607008990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3914009614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58449914"/>
                    </a:ext>
                  </a:extLst>
                </a:gridCol>
                <a:gridCol w="660236">
                  <a:extLst>
                    <a:ext uri="{9D8B030D-6E8A-4147-A177-3AD203B41FA5}">
                      <a16:colId xmlns:a16="http://schemas.microsoft.com/office/drawing/2014/main" val="8932243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4132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12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Brasilândia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46,46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08535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Campo Grande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39.009,72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073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Dois irmãos do Buriti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11.584,90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15227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Alvorada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40.960,03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70,17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37308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Ribas do Rio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4.933,71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72,30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9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Brilhante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110.914,94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79,34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16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Santa Rita do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1.947,22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132,21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6402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Sidrolândia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188.763,46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99,99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83,83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962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Terenos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17.454,69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83,27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87253"/>
                  </a:ext>
                </a:extLst>
              </a:tr>
            </a:tbl>
          </a:graphicData>
        </a:graphic>
      </p:graphicFrame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161193" y="122325"/>
          <a:ext cx="3960000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7E519B31-0C88-BAFD-D5B6-97A8A9BF728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5238077" y="6350881"/>
            <a:ext cx="37335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6" name="object 10">
            <a:extLst>
              <a:ext uri="{FF2B5EF4-FFF2-40B4-BE49-F238E27FC236}">
                <a16:creationId xmlns:a16="http://schemas.microsoft.com/office/drawing/2014/main" id="{1753FC22-738D-38A0-4814-4FC0F6ECCB8E}"/>
              </a:ext>
            </a:extLst>
          </p:cNvPr>
          <p:cNvSpPr txBox="1"/>
          <p:nvPr/>
        </p:nvSpPr>
        <p:spPr>
          <a:xfrm>
            <a:off x="5177353" y="3168844"/>
            <a:ext cx="353187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6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sul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3DD38810-ED91-6E0F-8418-E5E098C9D5E5}"/>
              </a:ext>
            </a:extLst>
          </p:cNvPr>
          <p:cNvSpPr txBox="1"/>
          <p:nvPr/>
        </p:nvSpPr>
        <p:spPr>
          <a:xfrm>
            <a:off x="1975607" y="0"/>
            <a:ext cx="5520748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regulares. </a:t>
            </a:r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FBEEF9C-C831-BCDC-6F9A-993BCABAA866}"/>
              </a:ext>
            </a:extLst>
          </p:cNvPr>
          <p:cNvGraphicFramePr>
            <a:graphicFrameLocks noGrp="1"/>
          </p:cNvGraphicFramePr>
          <p:nvPr/>
        </p:nvGraphicFramePr>
        <p:xfrm>
          <a:off x="2039717" y="3441378"/>
          <a:ext cx="10130287" cy="2941320"/>
        </p:xfrm>
        <a:graphic>
          <a:graphicData uri="http://schemas.openxmlformats.org/drawingml/2006/table">
            <a:tbl>
              <a:tblPr/>
              <a:tblGrid>
                <a:gridCol w="1673621">
                  <a:extLst>
                    <a:ext uri="{9D8B030D-6E8A-4147-A177-3AD203B41FA5}">
                      <a16:colId xmlns:a16="http://schemas.microsoft.com/office/drawing/2014/main" val="1878858083"/>
                    </a:ext>
                  </a:extLst>
                </a:gridCol>
                <a:gridCol w="952864">
                  <a:extLst>
                    <a:ext uri="{9D8B030D-6E8A-4147-A177-3AD203B41FA5}">
                      <a16:colId xmlns:a16="http://schemas.microsoft.com/office/drawing/2014/main" val="1096324799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3251666105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2572146549"/>
                    </a:ext>
                  </a:extLst>
                </a:gridCol>
                <a:gridCol w="1453729">
                  <a:extLst>
                    <a:ext uri="{9D8B030D-6E8A-4147-A177-3AD203B41FA5}">
                      <a16:colId xmlns:a16="http://schemas.microsoft.com/office/drawing/2014/main" val="2020420603"/>
                    </a:ext>
                  </a:extLst>
                </a:gridCol>
                <a:gridCol w="1456782">
                  <a:extLst>
                    <a:ext uri="{9D8B030D-6E8A-4147-A177-3AD203B41FA5}">
                      <a16:colId xmlns:a16="http://schemas.microsoft.com/office/drawing/2014/main" val="2904362699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499520538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3675210194"/>
                    </a:ext>
                  </a:extLst>
                </a:gridCol>
                <a:gridCol w="659675">
                  <a:extLst>
                    <a:ext uri="{9D8B030D-6E8A-4147-A177-3AD203B41FA5}">
                      <a16:colId xmlns:a16="http://schemas.microsoft.com/office/drawing/2014/main" val="1716862878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55927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63761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Angélica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8.223,97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98,49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70,59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247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Caarapó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97.632,43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51,14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1266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Deodápolis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11.234,31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4520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14.087,58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106,90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092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175.943,27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56915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Fátima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12.162,96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46890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Glória de 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3.893,43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6495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80.947,38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37407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Ivinhema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11.405,38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99,24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28,00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168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Juti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16.111,78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7043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Vicentina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5.570,40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84,40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42136"/>
                  </a:ext>
                </a:extLst>
              </a:tr>
            </a:tbl>
          </a:graphicData>
        </a:graphic>
      </p:graphicFrame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/>
        </p:nvGraphicFramePr>
        <p:xfrm>
          <a:off x="8383280" y="73116"/>
          <a:ext cx="3975240" cy="3230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057" y="-16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5103861" y="4803546"/>
            <a:ext cx="367884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A9CB195F-D39D-42EA-E4C6-ADDCC76AB287}"/>
              </a:ext>
            </a:extLst>
          </p:cNvPr>
          <p:cNvSpPr txBox="1"/>
          <p:nvPr/>
        </p:nvSpPr>
        <p:spPr>
          <a:xfrm>
            <a:off x="4950973" y="3193022"/>
            <a:ext cx="398462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7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119B25B8-39EE-311D-2A5B-0CE27FFCF319}"/>
              </a:ext>
            </a:extLst>
          </p:cNvPr>
          <p:cNvSpPr txBox="1"/>
          <p:nvPr/>
        </p:nvSpPr>
        <p:spPr>
          <a:xfrm>
            <a:off x="1999332" y="0"/>
            <a:ext cx="5264110" cy="17428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412078A-7C38-C6F3-462E-648B6A73D1E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51BE5D5A-B364-3595-5F79-2DC037DB2365}"/>
              </a:ext>
            </a:extLst>
          </p:cNvPr>
          <p:cNvGraphicFramePr>
            <a:graphicFrameLocks/>
          </p:cNvGraphicFramePr>
          <p:nvPr/>
        </p:nvGraphicFramePr>
        <p:xfrm>
          <a:off x="8088027" y="81670"/>
          <a:ext cx="3960000" cy="3222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9772378C-1EB9-1845-E90D-D0D057FACD5D}"/>
              </a:ext>
            </a:extLst>
          </p:cNvPr>
          <p:cNvGraphicFramePr>
            <a:graphicFrameLocks noGrp="1"/>
          </p:cNvGraphicFramePr>
          <p:nvPr/>
        </p:nvGraphicFramePr>
        <p:xfrm>
          <a:off x="1999332" y="3445705"/>
          <a:ext cx="10119262" cy="1341120"/>
        </p:xfrm>
        <a:graphic>
          <a:graphicData uri="http://schemas.openxmlformats.org/drawingml/2006/table">
            <a:tbl>
              <a:tblPr/>
              <a:tblGrid>
                <a:gridCol w="1671799">
                  <a:extLst>
                    <a:ext uri="{9D8B030D-6E8A-4147-A177-3AD203B41FA5}">
                      <a16:colId xmlns:a16="http://schemas.microsoft.com/office/drawing/2014/main" val="1271712368"/>
                    </a:ext>
                  </a:extLst>
                </a:gridCol>
                <a:gridCol w="951827">
                  <a:extLst>
                    <a:ext uri="{9D8B030D-6E8A-4147-A177-3AD203B41FA5}">
                      <a16:colId xmlns:a16="http://schemas.microsoft.com/office/drawing/2014/main" val="417048152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208205346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367576275"/>
                    </a:ext>
                  </a:extLst>
                </a:gridCol>
                <a:gridCol w="1452146">
                  <a:extLst>
                    <a:ext uri="{9D8B030D-6E8A-4147-A177-3AD203B41FA5}">
                      <a16:colId xmlns:a16="http://schemas.microsoft.com/office/drawing/2014/main" val="4100724895"/>
                    </a:ext>
                  </a:extLst>
                </a:gridCol>
                <a:gridCol w="1455197">
                  <a:extLst>
                    <a:ext uri="{9D8B030D-6E8A-4147-A177-3AD203B41FA5}">
                      <a16:colId xmlns:a16="http://schemas.microsoft.com/office/drawing/2014/main" val="46734456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206750625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1407698487"/>
                    </a:ext>
                  </a:extLst>
                </a:gridCol>
                <a:gridCol w="658957">
                  <a:extLst>
                    <a:ext uri="{9D8B030D-6E8A-4147-A177-3AD203B41FA5}">
                      <a16:colId xmlns:a16="http://schemas.microsoft.com/office/drawing/2014/main" val="35577569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5623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4424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Antônio João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28.638,25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33,88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038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Laguna Carapã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76.893,22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35,45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9049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Ponta 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176.880,91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98,01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99,0 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8005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3" name="object 22">
            <a:extLst>
              <a:ext uri="{FF2B5EF4-FFF2-40B4-BE49-F238E27FC236}">
                <a16:creationId xmlns:a16="http://schemas.microsoft.com/office/drawing/2014/main" id="{39E6140F-A209-5271-51AF-8062CE9B1674}"/>
              </a:ext>
            </a:extLst>
          </p:cNvPr>
          <p:cNvSpPr txBox="1"/>
          <p:nvPr/>
        </p:nvSpPr>
        <p:spPr>
          <a:xfrm>
            <a:off x="5260557" y="5463375"/>
            <a:ext cx="361446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0668FDB1-ECF9-0053-A848-4EAEFAA4D26F}"/>
              </a:ext>
            </a:extLst>
          </p:cNvPr>
          <p:cNvSpPr txBox="1"/>
          <p:nvPr/>
        </p:nvSpPr>
        <p:spPr>
          <a:xfrm>
            <a:off x="4835085" y="3263914"/>
            <a:ext cx="42164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08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sul-fronteira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830ADE5-52B5-4BF0-DBD5-5346794589DC}"/>
              </a:ext>
            </a:extLst>
          </p:cNvPr>
          <p:cNvSpPr txBox="1"/>
          <p:nvPr/>
        </p:nvSpPr>
        <p:spPr>
          <a:xfrm>
            <a:off x="1986477" y="0"/>
            <a:ext cx="5294217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 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9CE80B0A-CC23-7FAD-54B7-CD4D707C1A6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ACF1BD95-E4FA-86B8-A5E4-98458EF992B8}"/>
              </a:ext>
            </a:extLst>
          </p:cNvPr>
          <p:cNvGraphicFramePr>
            <a:graphicFrameLocks noGrp="1"/>
          </p:cNvGraphicFramePr>
          <p:nvPr/>
        </p:nvGraphicFramePr>
        <p:xfrm>
          <a:off x="1998335" y="3497180"/>
          <a:ext cx="10138912" cy="1941195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4018470997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3702110657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1542904629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2799972683"/>
                    </a:ext>
                  </a:extLst>
                </a:gridCol>
                <a:gridCol w="1454967">
                  <a:extLst>
                    <a:ext uri="{9D8B030D-6E8A-4147-A177-3AD203B41FA5}">
                      <a16:colId xmlns:a16="http://schemas.microsoft.com/office/drawing/2014/main" val="4061835605"/>
                    </a:ext>
                  </a:extLst>
                </a:gridCol>
                <a:gridCol w="1458023">
                  <a:extLst>
                    <a:ext uri="{9D8B030D-6E8A-4147-A177-3AD203B41FA5}">
                      <a16:colId xmlns:a16="http://schemas.microsoft.com/office/drawing/2014/main" val="1697423362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88055253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974317111"/>
                    </a:ext>
                  </a:extLst>
                </a:gridCol>
                <a:gridCol w="660237">
                  <a:extLst>
                    <a:ext uri="{9D8B030D-6E8A-4147-A177-3AD203B41FA5}">
                      <a16:colId xmlns:a16="http://schemas.microsoft.com/office/drawing/2014/main" val="2220536680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00076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5903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Amambai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51.654,46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8640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Aral Moreira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86.016,46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910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Coronel Sapucaia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10.598,28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76,8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6129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Paranhos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8.301,77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64,72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2085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Sete Quedas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19.242,37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96,25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21,0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94,0 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78505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Tacuru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8.444,87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100521"/>
                  </a:ext>
                </a:extLst>
              </a:tr>
            </a:tbl>
          </a:graphicData>
        </a:graphic>
      </p:graphicFrame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/>
        </p:nvGraphicFramePr>
        <p:xfrm>
          <a:off x="8038905" y="115105"/>
          <a:ext cx="3952380" cy="3245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587D7179-1B53-6BBD-E4F0-EB720B69151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8" name="object 22">
            <a:extLst>
              <a:ext uri="{FF2B5EF4-FFF2-40B4-BE49-F238E27FC236}">
                <a16:creationId xmlns:a16="http://schemas.microsoft.com/office/drawing/2014/main" id="{57584E3E-B31D-4B4E-1EC2-B2B635F481FD}"/>
              </a:ext>
            </a:extLst>
          </p:cNvPr>
          <p:cNvSpPr txBox="1"/>
          <p:nvPr/>
        </p:nvSpPr>
        <p:spPr>
          <a:xfrm>
            <a:off x="5316246" y="6447631"/>
            <a:ext cx="358585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9" name="object 8">
            <a:extLst>
              <a:ext uri="{FF2B5EF4-FFF2-40B4-BE49-F238E27FC236}">
                <a16:creationId xmlns:a16="http://schemas.microsoft.com/office/drawing/2014/main" id="{235FF75C-1904-CDA3-F0FB-6265D7364376}"/>
              </a:ext>
            </a:extLst>
          </p:cNvPr>
          <p:cNvSpPr txBox="1"/>
          <p:nvPr/>
        </p:nvSpPr>
        <p:spPr>
          <a:xfrm>
            <a:off x="5083626" y="2821831"/>
            <a:ext cx="38862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9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6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60071894-9141-F4DA-82E8-F74369B0D2FB}"/>
              </a:ext>
            </a:extLst>
          </p:cNvPr>
          <p:cNvSpPr txBox="1"/>
          <p:nvPr/>
        </p:nvSpPr>
        <p:spPr>
          <a:xfrm>
            <a:off x="1951890" y="0"/>
            <a:ext cx="5074836" cy="2344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 maioria das lavouras da região apresentam condições ruins.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/>
        </p:nvGraphicFramePr>
        <p:xfrm>
          <a:off x="8343826" y="277471"/>
          <a:ext cx="3739117" cy="27803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7CC609D-8AA8-8B77-1AA3-13E1E6040AF1}"/>
              </a:ext>
            </a:extLst>
          </p:cNvPr>
          <p:cNvGraphicFramePr>
            <a:graphicFrameLocks noGrp="1"/>
          </p:cNvGraphicFramePr>
          <p:nvPr/>
        </p:nvGraphicFramePr>
        <p:xfrm>
          <a:off x="2035834" y="3082996"/>
          <a:ext cx="10133848" cy="3350153"/>
        </p:xfrm>
        <a:graphic>
          <a:graphicData uri="http://schemas.openxmlformats.org/drawingml/2006/table">
            <a:tbl>
              <a:tblPr/>
              <a:tblGrid>
                <a:gridCol w="1674208">
                  <a:extLst>
                    <a:ext uri="{9D8B030D-6E8A-4147-A177-3AD203B41FA5}">
                      <a16:colId xmlns:a16="http://schemas.microsoft.com/office/drawing/2014/main" val="3537364973"/>
                    </a:ext>
                  </a:extLst>
                </a:gridCol>
                <a:gridCol w="953199">
                  <a:extLst>
                    <a:ext uri="{9D8B030D-6E8A-4147-A177-3AD203B41FA5}">
                      <a16:colId xmlns:a16="http://schemas.microsoft.com/office/drawing/2014/main" val="3912759483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4031608598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2258899457"/>
                    </a:ext>
                  </a:extLst>
                </a:gridCol>
                <a:gridCol w="1454239">
                  <a:extLst>
                    <a:ext uri="{9D8B030D-6E8A-4147-A177-3AD203B41FA5}">
                      <a16:colId xmlns:a16="http://schemas.microsoft.com/office/drawing/2014/main" val="4143817391"/>
                    </a:ext>
                  </a:extLst>
                </a:gridCol>
                <a:gridCol w="1457295">
                  <a:extLst>
                    <a:ext uri="{9D8B030D-6E8A-4147-A177-3AD203B41FA5}">
                      <a16:colId xmlns:a16="http://schemas.microsoft.com/office/drawing/2014/main" val="3226992523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2866749842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3891860935"/>
                    </a:ext>
                  </a:extLst>
                </a:gridCol>
                <a:gridCol w="659907">
                  <a:extLst>
                    <a:ext uri="{9D8B030D-6E8A-4147-A177-3AD203B41FA5}">
                      <a16:colId xmlns:a16="http://schemas.microsoft.com/office/drawing/2014/main" val="2506870793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32458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816466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Anaurilândia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9.705,61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33,0 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3265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Bataguassu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5.411,89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68,1 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503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Batayporã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12.886,49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37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Eldorado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7.525,77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4958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Iguatemi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17.987,30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66,62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1210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Itaquiraí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28.327,56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87,77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34,70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0316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1.276,10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12,4 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37,0 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3266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Jateí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19.184,49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975361"/>
                  </a:ext>
                </a:extLst>
              </a:tr>
              <a:tr h="208808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Mundo Novo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4.127,24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65,98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3870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Naviraí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69.890,46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88,5 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1040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Andradina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14.284,58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78,41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43,79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1807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Novo Horizonte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6.071,93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456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Taquarussu</a:t>
                      </a:r>
                      <a:endParaRPr lang="pt-B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3.439,67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5445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712D5CA8-DACD-29B4-CD1F-0AC70F4B6DE6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do colheita de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pt-BR" sz="1450" b="1" dirty="0">
                <a:latin typeface="+mj-lt"/>
                <a:cs typeface="Times New Roman" panose="02020603050405020304" pitchFamily="18" charset="0"/>
              </a:rPr>
              <a:t>/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08/2024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96,9%.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6790634" y="6038477"/>
            <a:ext cx="3707713" cy="2413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6E8D90C-AD02-9DE8-6FEB-6D3FD9D2D7B5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10" name="Imagem 9" descr="Logotipo&#10;&#10;Descrição gerada automaticamente">
            <a:extLst>
              <a:ext uri="{FF2B5EF4-FFF2-40B4-BE49-F238E27FC236}">
                <a16:creationId xmlns:a16="http://schemas.microsoft.com/office/drawing/2014/main" id="{6D114E6A-1221-E9E5-4156-0BA08EF7854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815" y="3494069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9133255"/>
              </p:ext>
            </p:extLst>
          </p:nvPr>
        </p:nvGraphicFramePr>
        <p:xfrm>
          <a:off x="4569116" y="2568066"/>
          <a:ext cx="7477076" cy="3464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B8983360-D31B-2B32-5E66-B7831A72FAB6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785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–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4226930" y="5873085"/>
            <a:ext cx="3735769" cy="242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B543EBA5-F20D-1D48-8344-8CE559F66B4D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3" name="Imagem 2" descr="Logotipo&#10;&#10;Descrição gerada automaticamente">
            <a:extLst>
              <a:ext uri="{FF2B5EF4-FFF2-40B4-BE49-F238E27FC236}">
                <a16:creationId xmlns:a16="http://schemas.microsoft.com/office/drawing/2014/main" id="{56E45718-4A1A-1C9D-971E-DBCD9CF4F0F8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760" y="3449827"/>
            <a:ext cx="4578105" cy="1146050"/>
          </a:xfrm>
          <a:prstGeom prst="rect">
            <a:avLst/>
          </a:prstGeom>
        </p:spPr>
      </p:pic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8534837"/>
              </p:ext>
            </p:extLst>
          </p:nvPr>
        </p:nvGraphicFramePr>
        <p:xfrm>
          <a:off x="654356" y="2500213"/>
          <a:ext cx="10880912" cy="3503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5EE42285-80CD-A027-B2D3-4CEA49495F22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colheita na região norte do estado foi concluída. Na região central, a média de colheita é de 97%, enquanto na região sul é de 96,4%. De acordo com estimativa do Projeto SIGA-MS, a área colhida até o momento é de aproximadamente 2,149 milhões de hectares.</a:t>
            </a:r>
            <a:endParaRPr lang="pt-BR" sz="1450" b="1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Google Shape;91;p2">
            <a:extLst>
              <a:ext uri="{FF2B5EF4-FFF2-40B4-BE49-F238E27FC236}">
                <a16:creationId xmlns:a16="http://schemas.microsoft.com/office/drawing/2014/main" id="{F8F6A8F4-6CC4-5C8D-B873-29C98E22F47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7" name="Imagem 6" descr="Logotipo&#10;&#10;Descrição gerada automaticamente">
            <a:extLst>
              <a:ext uri="{FF2B5EF4-FFF2-40B4-BE49-F238E27FC236}">
                <a16:creationId xmlns:a16="http://schemas.microsoft.com/office/drawing/2014/main" id="{EB2C577B-FC3F-513A-189E-5D798A8E47B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9792" y="3326564"/>
            <a:ext cx="4578105" cy="1146050"/>
          </a:xfrm>
          <a:prstGeom prst="rect">
            <a:avLst/>
          </a:prstGeom>
        </p:spPr>
      </p:pic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3632079"/>
              </p:ext>
            </p:extLst>
          </p:nvPr>
        </p:nvGraphicFramePr>
        <p:xfrm>
          <a:off x="77639" y="2501660"/>
          <a:ext cx="12111992" cy="30880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DCA3736B-AF18-68BC-B197-88A9576D5840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23223" y="2137899"/>
            <a:ext cx="3540613" cy="3739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2022/23 e 2023/24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2023/2024, encontra-se superior 31,29 pontos percentuais em relação à 2ª safra 2022/2023, para a data de 30 de agosto.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de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5962677" y="6320532"/>
            <a:ext cx="3816899" cy="4015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ECEEB34-9297-F33A-0573-36FB222E891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8080364F-D9A1-1DBB-379D-D553C65D1AE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2F5A066-8649-FCA3-7CD1-68F71011B73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9822" y="3610386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10786440"/>
              </p:ext>
            </p:extLst>
          </p:nvPr>
        </p:nvGraphicFramePr>
        <p:xfrm>
          <a:off x="3543574" y="2467155"/>
          <a:ext cx="8646057" cy="39652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9D618CD7-5B43-F546-E873-779F0809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107" y="-5852"/>
            <a:ext cx="12199107" cy="686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-18952" y="2057429"/>
            <a:ext cx="12210952" cy="43177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  <a:cs typeface="Times New Roman" panose="02020603050405020304" pitchFamily="18" charset="0"/>
              </a:rPr>
              <a:t>Após uma amostragem de 10% (221.800 hectares) da área estimada pelo projeto SIGA-MS, constatou-se uma queda de 19,1% na produção em comparação à produção inicial de 11,485 milhões de toneladas. A área continua com uma expectativa de queda de 5,82% em relação ao ciclo anterior (2022/2023), atingindo uma área de 2,218 milhões de hectares. A  produção prevista é de 9,285 milhões de toneladas, correspondendo a um decréscimo de 34,7% em comparação com o ciclo anterior. A produtividade estimada é de 69,77 sacas por hectare, indicando uma retração de 30,7% frente à safra passada. É crucial enfatizar que esses dados são preliminares, pois a amostragem das áreas continua, com conclusão agendada para 13 de setembro.</a:t>
            </a:r>
          </a:p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  <a:endParaRPr lang="pt-BR" sz="1400" dirty="0">
              <a:latin typeface="+mj-lt"/>
            </a:endParaRP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 estresse hídrico foi a principal causa da perda de potencial produtivo na segunda safra de milho de 2023/2024. Esta condição adversa impactou uma área total de 819 mil hectares no estado de Mato Grosso do Sul. Os períodos de seca ocorreram inicialmente entre março e abril, com duração de 10 a 30 dias de estresse hídrico. Mais recentemente, entre abril e julho, o estado enfrentou um total de 90 dias sem chuva. Notavelmente, a região norte do estado já está há mais de 100 dias sem precipitação considerável;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Além das baixas produtividades registradas no campo, também observamos perdas totais da produção. Em alguns casos, o produtor optou por suprimir a vegetação e deixá-la como cobertura do solo, uma vez que a colheita não seria economicamente viável;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Os preparativos para a próxima safra de soja (2024/2025) já estão em andamento no campo.</a:t>
            </a:r>
          </a:p>
        </p:txBody>
      </p:sp>
      <p:sp>
        <p:nvSpPr>
          <p:cNvPr id="4" name="object 27">
            <a:extLst>
              <a:ext uri="{FF2B5EF4-FFF2-40B4-BE49-F238E27FC236}">
                <a16:creationId xmlns:a16="http://schemas.microsoft.com/office/drawing/2014/main" id="{30AB48B1-186D-C662-9E5A-92D061BCAA9B}"/>
              </a:ext>
            </a:extLst>
          </p:cNvPr>
          <p:cNvSpPr txBox="1">
            <a:spLocks noGrp="1"/>
          </p:cNvSpPr>
          <p:nvPr/>
        </p:nvSpPr>
        <p:spPr>
          <a:xfrm>
            <a:off x="-18952" y="6641752"/>
            <a:ext cx="12210951" cy="18203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pt-BR"/>
            </a:defPPr>
            <a:lvl1pPr marL="0" algn="ctr" defTabSz="914400" rtl="0" eaLnBrk="1" latinLnBrk="0" hangingPunct="1">
              <a:defRPr sz="1400" b="1" i="0" kern="1200">
                <a:solidFill>
                  <a:schemeClr val="bg1"/>
                </a:solidFill>
                <a:latin typeface="Calibri"/>
                <a:ea typeface="+mn-ea"/>
                <a:cs typeface="Calibri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ts val="1435"/>
              </a:lnSpc>
            </a:pPr>
            <a:r>
              <a:rPr lang="pt-BR" spc="-10" dirty="0"/>
              <a:t>Ed. nº 575/2024 | Agosto</a:t>
            </a:r>
            <a:endParaRPr spc="-10"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"/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00/2020 </a:t>
            </a:r>
            <a:r>
              <a:rPr lang="pt-BR"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| </a:t>
            </a: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Março </a:t>
            </a:r>
            <a:endParaRPr sz="1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" name="Google Shape;11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1999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Imagem 8" descr="Interface gráfica do usuário, Site">
            <a:extLst>
              <a:ext uri="{FF2B5EF4-FFF2-40B4-BE49-F238E27FC236}">
                <a16:creationId xmlns:a16="http://schemas.microsoft.com/office/drawing/2014/main" id="{EEBF019B-9C36-E248-E178-CA847D92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pic>
        <p:nvPicPr>
          <p:cNvPr id="3" name="Imagem 2" descr="Interface gráfica do usuário, Site&#10;&#10;Descrição gerada automaticamente">
            <a:extLst>
              <a:ext uri="{FF2B5EF4-FFF2-40B4-BE49-F238E27FC236}">
                <a16:creationId xmlns:a16="http://schemas.microsoft.com/office/drawing/2014/main" id="{93F689AB-5B68-D755-0BE6-E93861BC99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sp>
        <p:nvSpPr>
          <p:cNvPr id="2" name="CaixaDeTexto 1">
            <a:extLst>
              <a:ext uri="{FF2B5EF4-FFF2-40B4-BE49-F238E27FC236}">
                <a16:creationId xmlns:a16="http://schemas.microsoft.com/office/drawing/2014/main" id="{08AB6F89-E33A-B26B-DE8E-F2B55BCD011B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2,218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395238C1-8B07-D4CF-DD3C-2E95D19D08B0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69,77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CDD73EE-1BE2-C73C-D8E7-B90078B3CFDE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4,214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4FC46888-9E96-175D-3175-614DD6C1A227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108,64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E5559D06-20DD-F28F-F418-6C274005B332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38,01%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2023/24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61C2CDE-C420-96F5-3725-91F364E2E8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46,57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2C598040-7C6E-15E6-B835-89C1E2D6BFEE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84,80%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F24C8ED-EDA5-FEB7-2E0A-42B32992AA12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9,285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38B23FCC-9936-12BE-CF2F-137D0BCC06A6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18/03/2024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962D0287-1DD0-FE7A-EF09-B9C1507A94B1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48,84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EB8846C-2DAA-3E8B-2230-25494DB043F8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12,347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0698153-B334-6D4D-4696-43BB16DD8E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-91440" y="190582"/>
            <a:ext cx="2049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JULHO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3341" y="34263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Julho de 2024, observou-se chuvas abaixo da média histórica com valores entre 0-15 mm nas regiões centro-norte, pantaneira, norte e nordeste do estado. Na porção sul do estado, as chuvas ficaram acima da média histórica com acumulados entre 45-90 mm, principalmente no extremo sul. Na análise do número de dias com chuvas abaixo de 1 mm (dias sem chuva), observa-se que grande parte dos municípios apresentam mais de 25-30 dias sem ocorrência de chuvas significativas durante o mês de julho (Figura 03).  Exceto a região extremo sul do estado que não há chuvas entre 15-20 dias.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00633" y="1916943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85844" y="1894633"/>
            <a:ext cx="4427149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Anomalia de chuvas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pic>
        <p:nvPicPr>
          <p:cNvPr id="1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D2C176E-A761-EA1F-EB1E-B618BBEC55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91;p2">
            <a:extLst>
              <a:ext uri="{FF2B5EF4-FFF2-40B4-BE49-F238E27FC236}">
                <a16:creationId xmlns:a16="http://schemas.microsoft.com/office/drawing/2014/main" id="{9C78F5FE-2343-E860-9FA8-2F878F834757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pic>
        <p:nvPicPr>
          <p:cNvPr id="2" name="Google Shape;128;p28">
            <a:extLst>
              <a:ext uri="{FF2B5EF4-FFF2-40B4-BE49-F238E27FC236}">
                <a16:creationId xmlns:a16="http://schemas.microsoft.com/office/drawing/2014/main" id="{147726B0-16B8-EA4D-5302-606325588CB9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274954" y="2223551"/>
            <a:ext cx="4427149" cy="423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30;p28">
            <a:extLst>
              <a:ext uri="{FF2B5EF4-FFF2-40B4-BE49-F238E27FC236}">
                <a16:creationId xmlns:a16="http://schemas.microsoft.com/office/drawing/2014/main" id="{E123489C-0FD3-E26F-8E5B-F576F2DF1D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239414" y="2222094"/>
            <a:ext cx="4428000" cy="4237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C81FD16-CD65-97AD-C63E-34EACD4B30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D58ADC8-D7B4-17A4-0B38-911EC4407A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19870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000" b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Dados observados de precipitação acumulada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788376" y="5442076"/>
            <a:ext cx="25876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</a:t>
            </a:r>
            <a:r>
              <a:rPr lang="pt-BR" sz="800" spc="-1" dirty="0">
                <a:latin typeface="+mj-lt"/>
              </a:rPr>
              <a:t>DESC</a:t>
            </a:r>
            <a:endParaRPr lang="pt-BR" sz="800" b="0" strike="noStrike" spc="-1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913" y="360369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SEMADESC e dos pluviômetros automáticos do CEMADEN. Dentre os municípios monitorados, observa-se que grande parte do estado registraram chuvas muito abaixo da média histórica. O município com maior precipitação foi Iguatemi, onde observou-se 86 mm de chuva acumulada em Julho de 2024, o que representa 58% abaixo da média histórica.  Por outro lado, grande parte dos municípios monitorados, registraram chuvas abaixo de 10 mm em Julho de 2024.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julho de 2024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D94C0D8F-617A-DD67-2AF7-EC21C639A5E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Google Shape;139;p29">
            <a:extLst>
              <a:ext uri="{FF2B5EF4-FFF2-40B4-BE49-F238E27FC236}">
                <a16:creationId xmlns:a16="http://schemas.microsoft.com/office/drawing/2014/main" id="{5541393F-6E82-5BB2-F10A-F80898637B3E}"/>
              </a:ext>
            </a:extLst>
          </p:cNvPr>
          <p:cNvSpPr txBox="1"/>
          <p:nvPr/>
        </p:nvSpPr>
        <p:spPr>
          <a:xfrm>
            <a:off x="2483495" y="5755528"/>
            <a:ext cx="9602900" cy="384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Dos 45 municípios analisados,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31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municípios tiveram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chuvas muito abaixo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e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14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 municípios tiveram chuvas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acima da média histórica</a:t>
            </a:r>
            <a:r>
              <a:rPr lang="pt-BR" sz="1300" b="1" dirty="0">
                <a:highlight>
                  <a:schemeClr val="lt1"/>
                </a:highlight>
                <a:latin typeface="+mj-lt"/>
              </a:rPr>
              <a:t>.</a:t>
            </a:r>
          </a:p>
        </p:txBody>
      </p:sp>
      <p:pic>
        <p:nvPicPr>
          <p:cNvPr id="8" name="Google Shape;141;p29">
            <a:extLst>
              <a:ext uri="{FF2B5EF4-FFF2-40B4-BE49-F238E27FC236}">
                <a16:creationId xmlns:a16="http://schemas.microsoft.com/office/drawing/2014/main" id="{6854B21C-25BB-BADD-E2F7-025026D6983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5545" b="21049"/>
          <a:stretch/>
        </p:blipFill>
        <p:spPr>
          <a:xfrm>
            <a:off x="3873409" y="2529567"/>
            <a:ext cx="6167738" cy="290765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FD37DCB-6B30-7BED-D457-264B9071E6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601D751-3BEF-30B8-9A79-5A8440E39D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109727" y="337774"/>
            <a:ext cx="21510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julho de 2024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00065"/>
            <a:ext cx="10198659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Julho de 2024, este índice é amplamente utilizado para detectar secas em diversas escalas de tempo. No geral, comparado ao mês passado, </a:t>
            </a:r>
            <a:r>
              <a:rPr lang="pt-BR" sz="1300" b="1" dirty="0">
                <a:solidFill>
                  <a:srgbClr val="FF0000"/>
                </a:solidFill>
                <a:latin typeface="+mj-lt"/>
              </a:rPr>
              <a:t>houve uma intensificação das condições de seca</a:t>
            </a:r>
            <a:r>
              <a:rPr lang="pt-BR" sz="1300" dirty="0">
                <a:latin typeface="+mj-lt"/>
              </a:rPr>
              <a:t> no estado. Nas três escalas, observa-se intensidade na categoria seca, indicando déficit de precipitação. As regiões mais críticas continuam sendo leste, norte, central, pantaneira e bolsão, onde os valores variam entre -1.3 a &lt; -1.6, sendo observado nas escalas do SPI (SPI-6 e SPI-12). Na escala de 3 meses (SPI-03), observa-se que as condições de secas intensificaram, sendo as regiões mais críticas sudoeste, pantaneira, central, norte e bolsão, com valores &lt; de -1.6.</a:t>
            </a:r>
          </a:p>
          <a:p>
            <a:pPr indent="450000" algn="just">
              <a:lnSpc>
                <a:spcPct val="150000"/>
              </a:lnSpc>
            </a:pPr>
            <a:endParaRPr lang="pt-BR" sz="1300" dirty="0">
              <a:latin typeface="+mj-lt"/>
            </a:endParaRP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4901299" y="2171995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755881" y="2464807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03036761-F348-20E9-A03A-98A53FA83D8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4CEFB857-877E-B73C-EB7F-1A479A5DF55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39" b="39"/>
          <a:stretch/>
        </p:blipFill>
        <p:spPr>
          <a:xfrm>
            <a:off x="2041315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75;p32">
            <a:extLst>
              <a:ext uri="{FF2B5EF4-FFF2-40B4-BE49-F238E27FC236}">
                <a16:creationId xmlns:a16="http://schemas.microsoft.com/office/drawing/2014/main" id="{1FBCC01E-0B68-878D-CC3D-C138F537CB1E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39" b="39"/>
          <a:stretch/>
        </p:blipFill>
        <p:spPr>
          <a:xfrm>
            <a:off x="5423733" y="2772584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76;p32">
            <a:extLst>
              <a:ext uri="{FF2B5EF4-FFF2-40B4-BE49-F238E27FC236}">
                <a16:creationId xmlns:a16="http://schemas.microsoft.com/office/drawing/2014/main" id="{FCE9BAC7-320E-E1F3-4F9E-A295D762814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39" b="39"/>
          <a:stretch/>
        </p:blipFill>
        <p:spPr>
          <a:xfrm>
            <a:off x="8817328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05 e 06, são apresentadas a prognóstico da precipitação e a probabilística da precipitação. A média histórica da precipitação acumulada, ou seja, a chuva esperada para o trimestre de setembro-outubro-novembro (SON), é baseada em dados históricos. Climatologicamente, na maior parte do estado, as chuvas variam entre 300 e 400 mm. Na região noroeste, as chuvas variam entre 200 e 300 mm, enquanto nas regiões sul e sudeste variam entre 400 e 600 mm. Conforme a Figura 06, na maior parte do estado, a tendência climática indica uma maior probabilidade de as chuvas ficarem abaixo da média histórica no estado do Mato Grosso do Sul para o trimestre SON. Já na região extremo sul, as chuvas tendem a ficar dentro do esperado para o trimestre.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942465" y="-92273"/>
            <a:ext cx="6001643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349151" y="2256219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05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Prognóstico da precipitação 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573992" y="2271113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precipitação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2" name="Google Shape;215;p35">
            <a:extLst>
              <a:ext uri="{FF2B5EF4-FFF2-40B4-BE49-F238E27FC236}">
                <a16:creationId xmlns:a16="http://schemas.microsoft.com/office/drawing/2014/main" id="{6E58FC65-F373-8D91-B971-A7833BA999C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14066" b="-206"/>
          <a:stretch/>
        </p:blipFill>
        <p:spPr>
          <a:xfrm>
            <a:off x="7399618" y="2558145"/>
            <a:ext cx="4608352" cy="38365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214;p35">
            <a:extLst>
              <a:ext uri="{FF2B5EF4-FFF2-40B4-BE49-F238E27FC236}">
                <a16:creationId xmlns:a16="http://schemas.microsoft.com/office/drawing/2014/main" id="{D0B3352E-D5F5-1C66-4C9A-CD764544AC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8896"/>
          <a:stretch/>
        </p:blipFill>
        <p:spPr>
          <a:xfrm>
            <a:off x="2262321" y="2585044"/>
            <a:ext cx="412456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07 e 08, são apresentadas o prognóstico da temperatura e a probabilística da temperatura. Climatologicamente, em grande parte do estado, as temperaturas médias variam entre 22-26°C. Na região noroeste do estado, as temperaturas variam entre 26-28°C. Por outro lado, na região extremo sul, as temperaturas variam entre 20-22°C no trimestre de SON.</a:t>
            </a:r>
          </a:p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 Segundo modelo ensemble WMO, a tendência climática indica que a temperatura do ar deve ficar acima da média para o período, ou seja, um trimestre mais quente que o normal em Mato Grosso do Sul. 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898962" y="-92273"/>
            <a:ext cx="6088654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temperatura do ar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480490" y="2187353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– </a:t>
            </a:r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Prognóstico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499688" y="2205168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08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5" name="Google Shape;227;p36">
            <a:extLst>
              <a:ext uri="{FF2B5EF4-FFF2-40B4-BE49-F238E27FC236}">
                <a16:creationId xmlns:a16="http://schemas.microsoft.com/office/drawing/2014/main" id="{4E0E54C2-1996-13D3-BF17-12DE5CFB0CF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668" b="1"/>
          <a:stretch/>
        </p:blipFill>
        <p:spPr>
          <a:xfrm>
            <a:off x="2415396" y="2519100"/>
            <a:ext cx="4080295" cy="387563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26;p36">
            <a:extLst>
              <a:ext uri="{FF2B5EF4-FFF2-40B4-BE49-F238E27FC236}">
                <a16:creationId xmlns:a16="http://schemas.microsoft.com/office/drawing/2014/main" id="{2E634F83-54BF-BE7E-7A17-4E8B2B988D97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4755"/>
          <a:stretch/>
        </p:blipFill>
        <p:spPr>
          <a:xfrm>
            <a:off x="7336245" y="2485261"/>
            <a:ext cx="457200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31082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F7C559D-D3CC-06A2-818D-4358A372A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252157" y="-135887"/>
            <a:ext cx="5676682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sz="20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0" y="313231"/>
            <a:ext cx="10209291" cy="16850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Oscilação Sul (ENOS), o modelo indica 66% de probabilidade para a ocorrência do fenômeno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no trimestre de Setembro-Outubro-Novembro (Figura 15). Este é um fenômeno oceânico-atmosférico de resfriamento das águas do oceano Pacífico, e por consequência, gera mudanças nos padrões de circulação atmosférica que impactam no regime das chuvas. Além disso, a atuação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durante o trimestre pode favorecer a incursão mais frequente de massas de ar frio.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45277" y="3610315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806" y="5071496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8172" y="1972895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6687984" y="6350962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A9EC29B-9121-940B-3347-5615C77D8589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3" name="Google Shape;239;p37">
            <a:extLst>
              <a:ext uri="{FF2B5EF4-FFF2-40B4-BE49-F238E27FC236}">
                <a16:creationId xmlns:a16="http://schemas.microsoft.com/office/drawing/2014/main" id="{A953EA19-1E10-2A3A-2077-CCB3A398E90E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8552" t="6637" r="8940" b="6416"/>
          <a:stretch/>
        </p:blipFill>
        <p:spPr>
          <a:xfrm>
            <a:off x="2965790" y="2292763"/>
            <a:ext cx="5136565" cy="295808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5" name="Tabela 14">
            <a:extLst>
              <a:ext uri="{FF2B5EF4-FFF2-40B4-BE49-F238E27FC236}">
                <a16:creationId xmlns:a16="http://schemas.microsoft.com/office/drawing/2014/main" id="{0A87B912-45D8-E72E-2A99-5AB53A659E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700088"/>
              </p:ext>
            </p:extLst>
          </p:nvPr>
        </p:nvGraphicFramePr>
        <p:xfrm>
          <a:off x="8930377" y="2771647"/>
          <a:ext cx="2578100" cy="1924050"/>
        </p:xfrm>
        <a:graphic>
          <a:graphicData uri="http://schemas.openxmlformats.org/drawingml/2006/table">
            <a:tbl>
              <a:tblPr/>
              <a:tblGrid>
                <a:gridCol w="749300">
                  <a:extLst>
                    <a:ext uri="{9D8B030D-6E8A-4147-A177-3AD203B41FA5}">
                      <a16:colId xmlns:a16="http://schemas.microsoft.com/office/drawing/2014/main" val="712856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3292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8308887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628121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6801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89097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EB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512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CE9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EDD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0989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DC99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39266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8C78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8F4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13332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8CD9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FE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2143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FD7A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6E6D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9275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FMA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E3C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DDCB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21911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MAM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DCF9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529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8143FD1-5673-F517-B6B3-2A98F9E5E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175A264-EE78-1D83-EDA4-5D4D81BE60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12531" y="4064879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09 -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39706" y="6269368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063880" y="-23667"/>
            <a:ext cx="607594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030136" y="254772"/>
            <a:ext cx="10042426" cy="38103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900" dirty="0">
                <a:solidFill>
                  <a:schemeClr val="dk1"/>
                </a:solidFill>
                <a:latin typeface="+mj-lt"/>
              </a:rPr>
              <a:t>A previsão para a semana, entre terça (03/09) e quarta-feira (04/09) indica tempo estável, com predomínio de sol e variação de nebulosidade em Mato Grosso do Sul. Destaca-se que as temperaturas estarão em elevação e acima da média para o período, com máximas que podem atingir os 38-41°C. Aliado às altas temperaturas, esperam-se baixos valores de umidade relativa do ar, entre 8-20%. Essa situação meteorológica ocorre devido a ocorrência de uma onda de calor, favorecida pela atuação de uma massa de ar quente e seca. Entre a tarde/noite de quarta (04/09) e quinta-feira (05/09) o avanço de uma nova frente fria irá favorecer uma leve queda das temperaturas e, com menor probabilidade, a ocorrência de chuvas, principalmente nas regiões sul, sudeste e sudoeste do estado. Na sexta-feira (06/09) podem ocorrer temperaturas abaixo de 10°C no sul do estado. Essa frente fria passa rápido pelo estado do MS e as temperaturas voltam a subir no próximo final de semana, ficando elevadas e acima da média para o período, com valores que podem atingir os 38-42°C principalmente nas regiões pantaneira e sudoeste. 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900" dirty="0">
                <a:solidFill>
                  <a:schemeClr val="dk1"/>
                </a:solidFill>
                <a:latin typeface="+mj-lt"/>
              </a:rPr>
              <a:t>Terça (03/09) e Quarta-Feira (04/09): A previsão indica a continuidade do tempo firme com sol e variação de nebulosidade no estado do Mato Grosso do Sul. Essa situação meteorológica ocorre devido a atuação de um sistema de alta pressão atmosférica que atua como um bloqueio atmosférico e inibe a formação de nuvens e favorece o tempo quente e seco no Estado. Durante o período da tarde, a umidade relativa do ar fica muito baixa, em torno de 8-20%. Por isso recomenda-se beber bastante líquido e umidificar os ambientes. As condições meteorológicas previstas, de tempo quente e seco, tornam o ambiente atmosférico favorável para a ocorrência de incêndios florestais. Desta forma, recomenda-se que a população não ateie fogo em nenhuma situação. Em relação às temperaturas, ao longo destes dias as temperaturas estarão em elevação. Sendo previstas mínimas entre 11-21°C e máximas entre 29-39°C para as regiões sul, sudeste e leste do estado. Nas regiões pantaneira, bolsão, sudoeste e norte esperam-se mínimas entre 13-25°C e máximas entre 33-41°C. Em Campo Grande, mínimas entre 16-23°C e máximas entre 33-37°C. Os ventos atuam do quadrante norte e giram para o quadrante oeste/sudoeste ao longo da quarta-feira, com valores entre 40-60 km/h e, pontualmente, podem ocorrer rajadas de vento acima de 60 km/h. Quinta e Sexta-Feira (06/09): O tempo deverá ficar estável, com sol e aumento de nebulosidade e com probabilidade para chuvas, principalmente nas regiões sul, sudeste e sudoeste do estado. Devido ao avanço da frente fria haverá uma leve queda das temperaturas. Nas demais regiões, tempo com sol e variação de nebulosidade. Em relação às temperaturas, nas regiões sul, sudoeste e leste as mínimas variam entre 12-17°C e máximas entre 21-26°C. Na região pantaneira esperam-se mínimas entre 20-22°C e máximas de até 27-29°C. Para as outras regiões do estado, são previstas mínimas entre 19-22°C e máximas entre 35-38°C. Em Campo Grande, mínimas entre 19-21°C e máximas de até 30°C. Além disso, esperam-se baixos valores de umidade relativa do ar, entre 15-35%, principalmente nas regiões norte e bolsão. Por isso recomenda-se beber bastante líquido e umidificar os ambientes. Os ventos atuam entre o quadrante oeste e sul com valores entre 40-60 km/h e, pontualmente, podem ocorrer rajadas de vento acima de 60 km/h.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FDE26B63-3C94-5043-9357-4F8BD8ACEF8E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13" name="Google Shape;188;p33">
            <a:extLst>
              <a:ext uri="{FF2B5EF4-FFF2-40B4-BE49-F238E27FC236}">
                <a16:creationId xmlns:a16="http://schemas.microsoft.com/office/drawing/2014/main" id="{2E8379A3-0717-9DDF-DD84-B88419DE3D55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" b="9"/>
          <a:stretch/>
        </p:blipFill>
        <p:spPr>
          <a:xfrm>
            <a:off x="2206219" y="4462616"/>
            <a:ext cx="2390948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89;p33">
            <a:extLst>
              <a:ext uri="{FF2B5EF4-FFF2-40B4-BE49-F238E27FC236}">
                <a16:creationId xmlns:a16="http://schemas.microsoft.com/office/drawing/2014/main" id="{220D5746-7CA2-DB79-869C-22A9BB0FA87A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" b="9"/>
          <a:stretch/>
        </p:blipFill>
        <p:spPr>
          <a:xfrm>
            <a:off x="4643869" y="4462629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" name="Google Shape;190;p33">
            <a:extLst>
              <a:ext uri="{FF2B5EF4-FFF2-40B4-BE49-F238E27FC236}">
                <a16:creationId xmlns:a16="http://schemas.microsoft.com/office/drawing/2014/main" id="{51E354CF-5F21-6FBE-EFD7-DFF938A23A7A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9" b="9"/>
          <a:stretch/>
        </p:blipFill>
        <p:spPr>
          <a:xfrm>
            <a:off x="7127819" y="4462629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Google Shape;191;p33">
            <a:extLst>
              <a:ext uri="{FF2B5EF4-FFF2-40B4-BE49-F238E27FC236}">
                <a16:creationId xmlns:a16="http://schemas.microsoft.com/office/drawing/2014/main" id="{2AC8DD04-BF5E-BAB9-AD47-57CE8C89DA7D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611769" y="4462429"/>
            <a:ext cx="2390948" cy="169047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386AED7-48D9-C3FD-A2F5-FF77CD072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49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D6014D44-6C6D-F8D7-642E-541D446D68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165256" y="-41678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4537584" y="5759887"/>
            <a:ext cx="109837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Weathernerds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.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9378770" y="825224"/>
            <a:ext cx="2736222" cy="49995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A figura mostra a precipitação prevista pelos modelos GFS e ECMWF entre os dias 02 a 12 de setembro de 2024. Neste período, o modelo GFS mostra previsão de chuvas de até 5 mm, no extremo sul do estado. Para o mesmo período de análise, os modelos de previsão estão divergentes, a partir do modelo ECMWF observa-se acumulados de chuvas entre 5-25 mm, com destaque nas regiões sul, sudeste e sudoeste.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1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1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1DCFCC9-6FB1-9917-2581-12E9EF9D0D04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9" name="Google Shape;202;p34">
            <a:extLst>
              <a:ext uri="{FF2B5EF4-FFF2-40B4-BE49-F238E27FC236}">
                <a16:creationId xmlns:a16="http://schemas.microsoft.com/office/drawing/2014/main" id="{8242110F-44AF-9F50-83E6-338FE0CF3B72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rcRect r="50075"/>
          <a:stretch/>
        </p:blipFill>
        <p:spPr>
          <a:xfrm>
            <a:off x="2173921" y="408756"/>
            <a:ext cx="3998279" cy="40926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" name="Google Shape;202;p34">
            <a:extLst>
              <a:ext uri="{FF2B5EF4-FFF2-40B4-BE49-F238E27FC236}">
                <a16:creationId xmlns:a16="http://schemas.microsoft.com/office/drawing/2014/main" id="{D828934E-23A3-2127-4306-A3846DA2FA92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rcRect l="49773"/>
          <a:stretch/>
        </p:blipFill>
        <p:spPr>
          <a:xfrm>
            <a:off x="5036558" y="1697386"/>
            <a:ext cx="4106432" cy="4092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49" y="331711"/>
            <a:ext cx="58433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DIRETORIA FAMASUL - 2021/2025 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Marcelo Bertoni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Koji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Frederico Borges Stella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Tesoureiro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Secretário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Galvan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Superintendente do Senar - AR/MS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0236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APROSOJA/MS - 202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4</a:t>
            </a: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/202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5</a:t>
            </a:r>
            <a:endParaRPr kumimoji="0" lang="pt-BR" sz="2800" b="0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 Light" panose="020F0302020204030204"/>
              <a:ea typeface="+mn-ea"/>
              <a:cs typeface="+mn-cs"/>
            </a:endParaRP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54784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Fiscal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Luciano Muzzi Mendes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Sérgio Luiz Marcon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Thaís C. Faleiros Zenatti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Luis Alberto Moraes Novaes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Gervásio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Kamitani</a:t>
            </a: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Fábio Carvalho Macedo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Consultivo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Almir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Dalpasquale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Christiano Bortolotto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Juliano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Schmaedecke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Koji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Crislaine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Oliveira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de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Joélen Cavinatto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Sinuelo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 Agro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Kelson Ventura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Tauan Almeida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Assess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. Institucional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Teresinha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Rohr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Finan. e Contábil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92946DFF-DD2D-AE62-A1F3-445C29A6386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Jorge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Michelc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>
              <a:spcBef>
                <a:spcPts val="67"/>
              </a:spcBef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Andre Figueiredo Dobashi</a:t>
            </a: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Paulo Renato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Stefanello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a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dministrativo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Pompilio Rocha Silva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 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Malena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 Jesus Oliveira May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Diretora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inanceira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Diretores Regionais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Lucio Damália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Geraldo Loeff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Eduardo Introvini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Diogo Peixoto da Luz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610718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367387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976590"/>
            <a:ext cx="3738694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Equipe de Campo</a:t>
            </a:r>
            <a:b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Aldinei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Alexandre Soares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Diego </a:t>
            </a: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Batistela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Geizibel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Suyanne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6093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André Luiz Nunes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/>
              </a:rPr>
              <a:t>andre.nunes@senarms.org.br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Dany Correa do Espírito Santo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de Campo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4"/>
              </a:rPr>
              <a:t>coordcampo@aprosojams.org.br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Flávio Augusto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Faedo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Aguena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5"/>
              </a:rPr>
              <a:t>tecnico@aprosojams.org.br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Gabriel Balta dos Reis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 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6"/>
              </a:rPr>
              <a:t>coordtecnico@aprosojams.org.br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Jean Carlos da Silva Américo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Técnico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7"/>
              </a:rPr>
              <a:t>jean.americo@famasul.com.br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Mattos Vilhalba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8"/>
              </a:rPr>
              <a:t>lucas.vilhalba@famasul.com.br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300" b="1" dirty="0">
                <a:solidFill>
                  <a:prstClr val="black"/>
                </a:solidFill>
                <a:latin typeface="Calibri" panose="020F0502020204030204"/>
              </a:rPr>
              <a:t>Lucas da Silva Almeida</a:t>
            </a:r>
          </a:p>
          <a:p>
            <a:pPr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Assistente técnico</a:t>
            </a:r>
          </a:p>
          <a:p>
            <a:pPr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9"/>
              </a:rPr>
              <a:t>tecnico1@aprosojams.org.br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2824913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Mateus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Meaurio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 Fernandes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</a:rPr>
              <a:t>Analista de Economia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  <a:hlinkClick r:id="rId10"/>
              </a:rPr>
              <a:t>economia@aprosojams.org.br</a:t>
            </a:r>
            <a:r>
              <a:rPr lang="pt-BR" sz="1300" dirty="0">
                <a:solidFill>
                  <a:srgbClr val="212529"/>
                </a:solidFill>
                <a:latin typeface="-apple-system"/>
              </a:rPr>
              <a:t> </a:t>
            </a:r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Valesca Rodriguez Fernandes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Coordenadora do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1"/>
              </a:rPr>
              <a:t>vfernandes@semagro.ms.gov.br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Vinicius Banda Sperling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Meteorologista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|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2"/>
              </a:rPr>
              <a:t>vsperling@semagro.ms.gov.br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6"/>
          <p:cNvSpPr/>
          <p:nvPr/>
        </p:nvSpPr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27" name="Google Shape;227;p16" descr="Interface gráfica do usuário&#10;&#10;Descrição gerada automaticamente com confiança média"/>
          <p:cNvPicPr preferRelativeResize="0"/>
          <p:nvPr/>
        </p:nvPicPr>
        <p:blipFill rotWithShape="1">
          <a:blip r:embed="rId3">
            <a:alphaModFix/>
          </a:blip>
          <a:srcRect t="19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8" name="Google Shape;22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Interface gráfica do usuário&#10;&#10;Descrição gerada automaticamente">
            <a:extLst>
              <a:ext uri="{FF2B5EF4-FFF2-40B4-BE49-F238E27FC236}">
                <a16:creationId xmlns:a16="http://schemas.microsoft.com/office/drawing/2014/main" id="{C70E685A-1CFF-8F00-4C05-3873DC3227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ECCF70F-C828-4731-9BB8-25B8A1F5E241}">
  <ds:schemaRefs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purl.org/dc/terms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968e7469-f680-48f2-aab3-5c64e9c61ed0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40092</TotalTime>
  <Words>6749</Words>
  <Application>Microsoft Office PowerPoint</Application>
  <PresentationFormat>Widescreen</PresentationFormat>
  <Paragraphs>1261</Paragraphs>
  <Slides>31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31</vt:i4>
      </vt:variant>
    </vt:vector>
  </HeadingPairs>
  <TitlesOfParts>
    <vt:vector size="37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Balta</cp:lastModifiedBy>
  <cp:revision>812</cp:revision>
  <dcterms:created xsi:type="dcterms:W3CDTF">2021-09-28T12:17:36Z</dcterms:created>
  <dcterms:modified xsi:type="dcterms:W3CDTF">2024-09-03T18:09:59Z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